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 type="screen16x9"/>
  <p:notesSz cx="6858000" cy="9144000"/>
  <p:embeddedFontLst>
    <p:embeddedFont>
      <p:font typeface="Noto Sans SC" panose="020B0200000000000000" charset="-122"/>
      <p:regular r:id="rId37"/>
    </p:embeddedFont>
    <p:embeddedFont>
      <p:font typeface="等线 Light" panose="02010600030101010101" charset="-122"/>
      <p:regular r:id="rId38"/>
    </p:embeddedFont>
    <p:embeddedFont>
      <p:font typeface="等线" panose="02010600030101010101" charset="-122"/>
      <p:regular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74"/>
  </p:normalViewPr>
  <p:slideViewPr>
    <p:cSldViewPr snapToGrid="0">
      <p:cViewPr varScale="1">
        <p:scale>
          <a:sx n="124" d="100"/>
          <a:sy n="12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45578" y="3863224"/>
            <a:ext cx="5458827" cy="517896"/>
            <a:chOff x="845578" y="3863224"/>
            <a:chExt cx="5458827" cy="517896"/>
          </a:xfrm>
        </p:grpSpPr>
        <p:sp>
          <p:nvSpPr>
            <p:cNvPr id="3" name="TextBox 3"/>
            <p:cNvSpPr txBox="1"/>
            <p:nvPr/>
          </p:nvSpPr>
          <p:spPr>
            <a:xfrm>
              <a:off x="845578" y="3863224"/>
              <a:ext cx="2227456" cy="517896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ts val="375"/>
                </a:spcBef>
              </a:pPr>
              <a:r>
                <a:rPr lang="en-US" sz="2025">
                  <a:solidFill>
                    <a:srgbClr val="50832E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汇报人：</a:t>
              </a:r>
              <a:r>
                <a:rPr lang="zh-CN" altLang="en-US" sz="2025">
                  <a:solidFill>
                    <a:srgbClr val="50832E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庞超</a:t>
              </a:r>
              <a:endParaRPr lang="zh-CN" altLang="en-US" sz="2025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045215" y="3871020"/>
              <a:ext cx="2259190" cy="5023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ts val="375"/>
                </a:spcBef>
              </a:pPr>
              <a:r>
                <a:rPr lang="en-US" sz="2025">
                  <a:solidFill>
                    <a:srgbClr val="50832E">
                      <a:alpha val="10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2025-12-05</a:t>
              </a:r>
              <a:endParaRPr lang="en-US" sz="2025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16866" y="757628"/>
            <a:ext cx="8242813" cy="210156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12000"/>
              </a:lnSpc>
              <a:spcBef>
                <a:spcPts val="375"/>
              </a:spcBef>
            </a:pPr>
            <a:r>
              <a:rPr lang="en-US" sz="540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流浪猫领养平台PHP系统设计与实现</a:t>
            </a:r>
            <a:endParaRPr lang="en-US" sz="540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349119" y="764759"/>
            <a:ext cx="2136058" cy="13569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dist">
              <a:lnSpc>
                <a:spcPct val="120000"/>
              </a:lnSpc>
              <a:spcBef>
                <a:spcPts val="375"/>
              </a:spcBef>
            </a:pPr>
            <a:r>
              <a:rPr lang="en-US" sz="600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600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2058" y="1667127"/>
            <a:ext cx="2821598" cy="106435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330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</a:t>
            </a:r>
            <a:endParaRPr lang="en-US" sz="330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62343" y="1178160"/>
            <a:ext cx="627160" cy="234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616461" y="1881168"/>
            <a:ext cx="46672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363340" y="1881168"/>
            <a:ext cx="3438525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系统需求分析</a:t>
            </a:r>
            <a:endParaRPr lang="en-US" sz="27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16461" y="2671743"/>
            <a:ext cx="75247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63340" y="2671743"/>
            <a:ext cx="3429000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系统设计方案</a:t>
            </a:r>
            <a:endParaRPr lang="en-US" sz="27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16461" y="3462318"/>
            <a:ext cx="75247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3340" y="3462318"/>
            <a:ext cx="3695700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关键技术实现</a:t>
            </a:r>
            <a:endParaRPr lang="en-US" sz="27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16461" y="4252893"/>
            <a:ext cx="75247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63340" y="4252893"/>
            <a:ext cx="3695700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系统测试与优化</a:t>
            </a:r>
            <a:endParaRPr lang="en-US" sz="27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616461" y="5043468"/>
            <a:ext cx="75247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363340" y="5043468"/>
            <a:ext cx="3695700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总结与展望</a:t>
            </a:r>
            <a:endParaRPr lang="en-US" sz="27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635511" y="1090593"/>
            <a:ext cx="466725" cy="457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3000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300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363340" y="1090593"/>
            <a:ext cx="3429000" cy="4095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7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项目背景与意义</a:t>
            </a:r>
            <a:endParaRPr lang="en-US" sz="27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项目背景与意义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流浪动物现状分析</a:t>
            </a:r>
            <a:endParaRPr lang="en-US" sz="30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675" r="16675"/>
          <a:stretch>
            <a:fillRect/>
          </a:stretch>
        </p:blipFill>
        <p:spPr>
          <a:xfrm>
            <a:off x="1466885" y="2187982"/>
            <a:ext cx="2739046" cy="2739046"/>
          </a:xfrm>
          <a:prstGeom prst="ellipse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4509171" y="1790522"/>
            <a:ext cx="583851" cy="3533966"/>
          </a:xfrm>
          <a:custGeom>
            <a:avLst/>
            <a:gdLst/>
            <a:ahLst/>
            <a:cxnLst/>
            <a:rect l="l" t="t" r="r" b="b"/>
            <a:pathLst>
              <a:path w="583851" h="3533966">
                <a:moveTo>
                  <a:pt x="583851" y="0"/>
                </a:moveTo>
                <a:quadBezTo>
                  <a:pt x="291925" y="0"/>
                  <a:pt x="291925" y="353397"/>
                </a:quadBezTo>
                <a:lnTo>
                  <a:pt x="291925" y="1413586"/>
                </a:lnTo>
                <a:quadBezTo>
                  <a:pt x="291925" y="1766983"/>
                  <a:pt x="0" y="1766983"/>
                </a:quadBezTo>
                <a:quadBezTo>
                  <a:pt x="291925" y="1766983"/>
                  <a:pt x="291925" y="2120379"/>
                </a:quadBezTo>
                <a:lnTo>
                  <a:pt x="291925" y="3180569"/>
                </a:lnTo>
                <a:quadBezTo>
                  <a:pt x="291925" y="3533966"/>
                  <a:pt x="583851" y="3533966"/>
                </a:quadBezTo>
              </a:path>
            </a:pathLst>
          </a:cu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AutoShape 5"/>
          <p:cNvSpPr/>
          <p:nvPr/>
        </p:nvSpPr>
        <p:spPr>
          <a:xfrm>
            <a:off x="5347614" y="5067201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  <a:lumMod val="5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414867" y="5045544"/>
            <a:ext cx="3165062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领养率低下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452715" y="5573201"/>
            <a:ext cx="5194466" cy="964797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缺乏统一的领养信息发布渠道，潜在领养者难以获取可靠的动物资料，导致领养流程冗长且成功率低。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347614" y="3298365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6414867" y="3276708"/>
            <a:ext cx="3165062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信息管理低效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5452715" y="3804364"/>
            <a:ext cx="5194466" cy="1061273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当前多数救助组织仍依赖纸质或Excel记录动物信息，存在数据易丢失、更新滞后、查询困难等问题，严重影响救助效率。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347614" y="1556561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6414867" y="1534903"/>
            <a:ext cx="3165062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数量激增与资源不足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452715" y="2062560"/>
            <a:ext cx="5194466" cy="1057947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随着城市化进程加速，流浪动物数量呈指数级增长，而传统救助站面临场地、资金和人力短缺问题，导致大量动物无法得到及时救助。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18199" y="1091952"/>
            <a:ext cx="5575592" cy="5575592"/>
          </a:xfrm>
          <a:prstGeom prst="ellipse">
            <a:avLst/>
          </a:prstGeom>
          <a:solidFill>
            <a:schemeClr val="accent2">
              <a:alpha val="28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-716914" y="1530366"/>
            <a:ext cx="4698762" cy="469876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5566" b="5566"/>
          <a:stretch>
            <a:fillRect/>
          </a:stretch>
        </p:blipFill>
        <p:spPr>
          <a:xfrm>
            <a:off x="4747792" y="3064516"/>
            <a:ext cx="1219200" cy="1219200"/>
          </a:xfrm>
          <a:prstGeom prst="ellipse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6040" r="16040"/>
          <a:stretch>
            <a:fillRect/>
          </a:stretch>
        </p:blipFill>
        <p:spPr>
          <a:xfrm>
            <a:off x="4120560" y="4879707"/>
            <a:ext cx="1219200" cy="1219200"/>
          </a:xfrm>
          <a:prstGeom prst="ellipse">
            <a:avLst/>
          </a:prstGeom>
          <a:ln w="19050">
            <a:solidFill>
              <a:schemeClr val="accent1"/>
            </a:solidFill>
            <a:prstDash val="solid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120560" y="1261872"/>
            <a:ext cx="1219200" cy="1219200"/>
          </a:xfrm>
          <a:prstGeom prst="ellipse">
            <a:avLst/>
          </a:prstGeom>
          <a:ln w="19050">
            <a:solidFill>
              <a:schemeClr val="accent1"/>
            </a:solidFill>
            <a:prstDash val="solid"/>
          </a:ln>
        </p:spPr>
      </p:pic>
      <p:sp>
        <p:nvSpPr>
          <p:cNvPr id="7" name="TextBox 7"/>
          <p:cNvSpPr txBox="1"/>
          <p:nvPr/>
        </p:nvSpPr>
        <p:spPr>
          <a:xfrm>
            <a:off x="290428" y="2135998"/>
            <a:ext cx="3192434" cy="348749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875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现有系统普遍存在功能单一、交互性差、数据孤岛等问题，亟需一个集成化、智能化的管理平台来优化救助全流程。</a:t>
            </a:r>
            <a:endParaRPr lang="en-US" sz="1875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299649" y="1691003"/>
            <a:ext cx="4800600" cy="7048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多数平台仅支持基础信息展示，缺乏领养申请审核、志愿者协作等关键模块，无法满足多角色协同需求。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99649" y="1091952"/>
            <a:ext cx="4699227" cy="58685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功能局限性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99649" y="3564943"/>
            <a:ext cx="4800600" cy="685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部分系统采用陈旧技术栈（如ASP.NET），导致响应速度慢、兼容性差，且难以扩展新功能。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99649" y="2964930"/>
            <a:ext cx="4699227" cy="58782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技术架构落后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99649" y="5439059"/>
            <a:ext cx="4800600" cy="7048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界面设计混乱，移动端适配不足，普通用户操作门槛高，降低了平台使用率。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99649" y="4879707"/>
            <a:ext cx="4699227" cy="54716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用户体验不佳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现有救助平台痛点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429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本系统社会价值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79575" y="1869630"/>
            <a:ext cx="4527876" cy="822410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579575" y="4988879"/>
            <a:ext cx="4527876" cy="822410"/>
          </a:xfrm>
          <a:prstGeom prst="roundRect">
            <a:avLst>
              <a:gd name="adj" fmla="val 50000"/>
            </a:avLst>
          </a:prstGeom>
          <a:solidFill>
            <a:schemeClr val="accent4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579575" y="3406407"/>
            <a:ext cx="4527876" cy="822410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</p:sp>
      <p:cxnSp>
        <p:nvCxnSpPr>
          <p:cNvPr id="6" name="Connector 6"/>
          <p:cNvCxnSpPr/>
          <p:nvPr/>
        </p:nvCxnSpPr>
        <p:spPr>
          <a:xfrm>
            <a:off x="5541189" y="1423763"/>
            <a:ext cx="0" cy="5036107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AutoShape 7"/>
          <p:cNvSpPr/>
          <p:nvPr/>
        </p:nvSpPr>
        <p:spPr>
          <a:xfrm rot="8100000">
            <a:off x="5445939" y="2137960"/>
            <a:ext cx="190500" cy="1905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 rot="8100000">
            <a:off x="5445939" y="3674738"/>
            <a:ext cx="190500" cy="190500"/>
          </a:xfrm>
          <a:prstGeom prst="rect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 rot="8100000">
            <a:off x="5445939" y="5257209"/>
            <a:ext cx="190500" cy="190500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5980842" y="1652016"/>
            <a:ext cx="5544181" cy="125763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通过标准化动物信息录入模板（含品种、健康状态、行为特征等字段），实现数据一键导出与多条件筛选，缩短匹配时间30%以上。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内置智能提醒功能，自动推送未处理申请或紧急救助任务至管理员端，避免人为遗漏。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980842" y="3188794"/>
            <a:ext cx="5544181" cy="125763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采用高清图片轮播+视频介绍的形式展示动物详情，支持在线预约探访，增强领养者信任感。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设计双向评价体系，领养后可提交反馈报告，形成良性互动循环，提升平台公信力。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980842" y="4771266"/>
            <a:ext cx="5544181" cy="125763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开放API接口供其他救助组织接入，打破数据壁垒，实现跨区域资源调度（如医疗物资共享）。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 algn="l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集成地图定位功能，志愿者可实时上报流浪动物踪迹，形成动态救助网络。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63136" y="1974611"/>
            <a:ext cx="3760753" cy="61244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提升救助效率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63136" y="3511389"/>
            <a:ext cx="3760753" cy="61244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促进领养转化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63136" y="5093861"/>
            <a:ext cx="3760753" cy="612447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推动公益协作</a:t>
            </a:r>
            <a:endParaRPr lang="en-US" sz="24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系统需求分析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用户需求调研</a:t>
            </a:r>
            <a:endParaRPr lang="en-US" sz="30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-227" y="1719338"/>
            <a:ext cx="12192000" cy="2034324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529020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873326" y="3350659"/>
            <a:ext cx="817215" cy="817215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2098764" y="3576098"/>
            <a:ext cx="366338" cy="36633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792552" y="4264809"/>
            <a:ext cx="2978762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领养流程便捷性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723582" y="5039353"/>
            <a:ext cx="3116702" cy="1140785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潜在领养者期望通过在线申请、筛选、预约等步骤简化传统领养流程，减少线下沟通成本。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38324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5682630" y="3350659"/>
            <a:ext cx="817215" cy="817215"/>
          </a:xfrm>
          <a:prstGeom prst="ellipse">
            <a:avLst/>
          </a:prstGeom>
          <a:solidFill>
            <a:schemeClr val="accent2">
              <a:alpha val="100000"/>
              <a:lumMod val="5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4523319" y="4264809"/>
            <a:ext cx="3135837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猫咪信息透明度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32887" y="5039353"/>
            <a:ext cx="3116702" cy="1140785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用户需要详细查看每只流浪猫的健康记录、性格特点、绝育情况等核心数据，建立领养信任基础。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57154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9501460" y="3350659"/>
            <a:ext cx="817215" cy="817215"/>
          </a:xfrm>
          <a:prstGeom prst="ellipse">
            <a:avLst/>
          </a:prstGeom>
          <a:solidFill>
            <a:schemeClr val="accent3">
              <a:alpha val="100000"/>
              <a:lumMod val="5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8334189" y="4264809"/>
            <a:ext cx="3151755" cy="4547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多平台适配需求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418251" y="5032700"/>
            <a:ext cx="3116702" cy="1140785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调研显示87%用户会通过移动端访问系统，需优先开发响应式布局确保手机/平板端操作流畅性。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9700479" y="3563125"/>
            <a:ext cx="423166" cy="42316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Freeform 18"/>
          <p:cNvSpPr/>
          <p:nvPr/>
        </p:nvSpPr>
        <p:spPr>
          <a:xfrm>
            <a:off x="5891042" y="3570268"/>
            <a:ext cx="416023" cy="41602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4909" y="1907184"/>
            <a:ext cx="3648075" cy="4777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多条件检索功能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8034635" y="1906360"/>
            <a:ext cx="3648075" cy="4794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动态审核工作流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534909" y="2402205"/>
            <a:ext cx="3648075" cy="14377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支持组合查询（品种+年龄+地理位置半径5km），采用Elasticsearch实现毫秒级响应，结果需包含动物健康档案、救助历史等关联数据。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34635" y="2402205"/>
            <a:ext cx="3648075" cy="13898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领养申请需经过自动初审（表单完整性）→人工复审（资质验证）→线下回访的三级流程，系统需记录各环节操作日志并支持SMS/邮件通知。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功能需求分析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34909" y="4442458"/>
            <a:ext cx="3648075" cy="4777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数据可视化看板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534909" y="4964243"/>
            <a:ext cx="3648075" cy="142221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管理员后台需集成ECharts图表，实时展示待处理申请量、区域动物密度热力图、领养成功率等核心指标。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034635" y="4441633"/>
            <a:ext cx="3648075" cy="4794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第三方服务对接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034635" y="4964243"/>
            <a:ext cx="3648075" cy="142221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spcBef>
                <a:spcPts val="375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需预留API接口用于宠物医院系统对接（电子病历同步）、支付网关（捐赠功能）、地图服务（救助地点导航）。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4471754" y="1456718"/>
            <a:ext cx="3177621" cy="2383216"/>
          </a:xfrm>
          <a:prstGeom prst="round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4471754" y="4003244"/>
            <a:ext cx="3177621" cy="2383216"/>
          </a:xfrm>
          <a:prstGeom prst="round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29610" y="1611840"/>
            <a:ext cx="1905000" cy="405094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68048" y="2170513"/>
            <a:ext cx="6288387" cy="89832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采用Redis缓存热点数据（如首页待领养动物列表），确保在公益活动期间能承受500+TPS的并发访问。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8048" y="1702636"/>
            <a:ext cx="3800986" cy="44997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高并发处理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68048" y="3785618"/>
            <a:ext cx="6288387" cy="88454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用户敏感信息（身份证、住址）需AES-256加密存储，领养合同需符合《电子签名法》要求，保留区块链存证记录。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8048" y="3368098"/>
            <a:ext cx="3590416" cy="43618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数据安全合规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8048" y="5459662"/>
            <a:ext cx="6288387" cy="89832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数据库每日凌晨3点全量备份至阿里云OSS，保留30天快照，故障时支持15分钟内切换至备用可用区。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68048" y="5014099"/>
            <a:ext cx="3590416" cy="422408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灾备方案设计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非功能需求分析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429610" y="5662789"/>
            <a:ext cx="1905000" cy="1195211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9675697" y="0"/>
            <a:ext cx="1905000" cy="2353933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75697" y="2353933"/>
            <a:ext cx="1905000" cy="40509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系统设计方案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整体架构设计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 l="21640" r="21640"/>
          <a:stretch>
            <a:fillRect/>
          </a:stretch>
        </p:blipFill>
        <p:spPr>
          <a:xfrm>
            <a:off x="8488800" y="1777403"/>
            <a:ext cx="3049996" cy="4216695"/>
          </a:xfrm>
          <a:prstGeom prst="round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 l="14356" r="14356"/>
          <a:stretch>
            <a:fillRect/>
          </a:stretch>
        </p:blipFill>
        <p:spPr>
          <a:xfrm>
            <a:off x="5335151" y="1777403"/>
            <a:ext cx="3005958" cy="4216695"/>
          </a:xfrm>
          <a:prstGeom prst="round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5335151" y="1339414"/>
            <a:ext cx="6203645" cy="292757"/>
          </a:xfrm>
          <a:prstGeom prst="roundRect">
            <a:avLst>
              <a:gd name="adj" fmla="val 4545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720401" y="1296052"/>
            <a:ext cx="3431205" cy="48135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3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分层架构设计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609373" y="1732534"/>
            <a:ext cx="4282862" cy="983867"/>
          </a:xfrm>
          <a:prstGeom prst="rect">
            <a:avLst/>
          </a:prstGeom>
        </p:spPr>
        <p:txBody>
          <a:bodyPr vert="horz" wrap="square" lIns="9525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采用MVC（Model-View-Controller）分层架构，分离业务逻辑、数据访问和用户界面，提高代码可维护性和扩展性。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09373" y="3369312"/>
            <a:ext cx="4282862" cy="1010481"/>
          </a:xfrm>
          <a:prstGeom prst="rect">
            <a:avLst/>
          </a:prstGeom>
        </p:spPr>
        <p:txBody>
          <a:bodyPr vert="horz" wrap="square" lIns="9525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系统划分为用户管理、猫咪信息管理、领养申请处理、后台管理等核心模块，各模块通过API接口交互，降低耦合度。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09373" y="5010231"/>
            <a:ext cx="4282862" cy="1156860"/>
          </a:xfrm>
          <a:prstGeom prst="rect">
            <a:avLst/>
          </a:prstGeom>
        </p:spPr>
        <p:txBody>
          <a:bodyPr vert="horz" wrap="square" lIns="9525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使用MySQL关系型数据库，设计合理的表结构（如用户表、猫咪表、领养记录表），并建立索引优化查询性能。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01351" y="2916535"/>
            <a:ext cx="3431205" cy="48135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3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模块化功能划分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0401" y="4528880"/>
            <a:ext cx="3431205" cy="48135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23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数据库设计优化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数据库设计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宠物信息表（pets）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7192" y="1833343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包含pet_id（主键）、name（宠物名）、breed（品种）、age（年龄）、health_status（健康状况）、is_adopted（领养状态）等字段，建立索引优化查询性能。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39115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839115" y="273484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9115" y="5185395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937708" y="1624780"/>
            <a:ext cx="0" cy="524514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>
            <a:off x="839115" y="395848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1297192" y="250386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用户表（users）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97192" y="3028921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设计user_id（主键）、username、password_hash（加密密码）、role（管理员/普通用户）、contact_info（联系方式）等字段，通过外键关联领养记录。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7192" y="3735521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领养记录表（adoptions）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97192" y="4260576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包含adoption_id（主键）、pet_id（外键）、user_id（外键）、apply_time（申请时间）、status（审核状态）等字段，支持多条件联合查询。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4980154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系统日志表（logs）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5505210"/>
            <a:ext cx="10311874" cy="708938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记录admin_id（操作者）、action_type（操作类型）、target_id（操作对象）、timestamp（时间戳）等关键信息，满足审计需求。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42508" y="4938029"/>
            <a:ext cx="10906531" cy="1373297"/>
          </a:xfrm>
          <a:prstGeom prst="ellipse">
            <a:avLst/>
          </a:prstGeom>
          <a:noFill/>
          <a:ln w="19050">
            <a:gradFill>
              <a:gsLst>
                <a:gs pos="3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核心功能模块设计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45518" y="1368625"/>
            <a:ext cx="9900511" cy="4391356"/>
          </a:xfrm>
          <a:prstGeom prst="roundRect">
            <a:avLst>
              <a:gd name="adj" fmla="val 6363"/>
            </a:avLst>
          </a:prstGeom>
          <a:gradFill>
            <a:gsLst>
              <a:gs pos="0">
                <a:schemeClr val="lt2">
                  <a:alpha val="0"/>
                </a:schemeClr>
              </a:gs>
              <a:gs pos="96000">
                <a:schemeClr val="lt2">
                  <a:alpha val="100000"/>
                </a:schemeClr>
              </a:gs>
            </a:gsLst>
            <a:lin ang="16200000"/>
          </a:gradFill>
          <a:ln w="19050"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16200000"/>
            </a:gradFill>
            <a:prstDash val="solid"/>
          </a:ln>
        </p:spPr>
      </p:sp>
      <p:sp>
        <p:nvSpPr>
          <p:cNvPr id="5" name="AutoShape 5"/>
          <p:cNvSpPr/>
          <p:nvPr/>
        </p:nvSpPr>
        <p:spPr>
          <a:xfrm>
            <a:off x="642508" y="5173915"/>
            <a:ext cx="10906531" cy="1373297"/>
          </a:xfrm>
          <a:prstGeom prst="ellipse">
            <a:avLst/>
          </a:prstGeom>
          <a:noFill/>
          <a:ln w="19050">
            <a:gradFill>
              <a:gsLst>
                <a:gs pos="31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/>
            </a:gradFill>
            <a:prstDash val="solid"/>
          </a:ln>
        </p:spPr>
      </p:sp>
      <p:sp>
        <p:nvSpPr>
          <p:cNvPr id="6" name="AutoShape 6"/>
          <p:cNvSpPr/>
          <p:nvPr/>
        </p:nvSpPr>
        <p:spPr>
          <a:xfrm>
            <a:off x="7861021" y="1599594"/>
            <a:ext cx="2967836" cy="492557"/>
          </a:xfrm>
          <a:prstGeom prst="rect">
            <a:avLst/>
          </a:prstGeom>
          <a:noFill/>
        </p:spPr>
        <p:txBody>
          <a:bodyPr vert="horz" wrap="square" lIns="76200" tIns="45720" rIns="91440" bIns="45720" rtlCol="0" anchor="t" anchorCtr="0">
            <a:no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数据可视化看板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7861021" y="2092152"/>
            <a:ext cx="2967836" cy="1556388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采用Chart.js实现领养趋势热力图、宠物类型占比饼图、区域分布雷达图等动态报表，辅助决策分析。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8150097" y="3815610"/>
            <a:ext cx="2523033" cy="1251285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1">
                  <a:alpha val="58000"/>
                </a:schemeClr>
              </a:gs>
            </a:gsLst>
            <a:lin ang="16200000"/>
          </a:gra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8089903" y="3872142"/>
            <a:ext cx="2510071" cy="1267871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868689" y="4807480"/>
            <a:ext cx="952500" cy="95250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  <a:lumMod val="20000"/>
                  <a:lumOff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</p:spPr>
      </p:sp>
      <p:sp>
        <p:nvSpPr>
          <p:cNvPr id="11" name="AutoShape 11"/>
          <p:cNvSpPr/>
          <p:nvPr/>
        </p:nvSpPr>
        <p:spPr>
          <a:xfrm>
            <a:off x="4619178" y="1616124"/>
            <a:ext cx="2913571" cy="492557"/>
          </a:xfrm>
          <a:prstGeom prst="rect">
            <a:avLst/>
          </a:prstGeom>
          <a:noFill/>
        </p:spPr>
        <p:txBody>
          <a:bodyPr vert="horz" wrap="square" lIns="76200" tIns="45720" rIns="91440" bIns="45720" rtlCol="0" anchor="t" anchorCtr="0">
            <a:no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多维度审核模块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619178" y="2108682"/>
            <a:ext cx="2913571" cy="1556388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管理员端集成信用核查（关联第三方API）、视频家访预约、领养协议电子签署功能，确保审核流程严谨合规。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908116" y="3803564"/>
            <a:ext cx="2523033" cy="1251285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1">
                  <a:alpha val="58000"/>
                </a:schemeClr>
              </a:gs>
            </a:gsLst>
            <a:lin ang="16200000"/>
          </a:grad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100000"/>
          </a:blip>
          <a:srcRect t="22864" b="22864"/>
          <a:stretch>
            <a:fillRect/>
          </a:stretch>
        </p:blipFill>
        <p:spPr>
          <a:xfrm>
            <a:off x="4806514" y="3896014"/>
            <a:ext cx="2726235" cy="1484651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694254" y="2320590"/>
            <a:ext cx="19050" cy="87827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5693382" y="5086700"/>
            <a:ext cx="952500" cy="95250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  <a:lumMod val="20000"/>
                  <a:lumOff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</p:spPr>
      </p:sp>
      <p:sp>
        <p:nvSpPr>
          <p:cNvPr id="17" name="Freeform 17"/>
          <p:cNvSpPr/>
          <p:nvPr/>
        </p:nvSpPr>
        <p:spPr>
          <a:xfrm>
            <a:off x="5972877" y="5366195"/>
            <a:ext cx="393511" cy="39351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8" name="Freeform 18"/>
          <p:cNvSpPr/>
          <p:nvPr/>
        </p:nvSpPr>
        <p:spPr>
          <a:xfrm>
            <a:off x="9165292" y="5094559"/>
            <a:ext cx="359293" cy="3592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0883" y="184766"/>
                </a:moveTo>
                <a:lnTo>
                  <a:pt x="35557" y="89516"/>
                </a:lnTo>
                <a:cubicBezTo>
                  <a:pt x="-11849" y="144323"/>
                  <a:pt x="-11849" y="225219"/>
                  <a:pt x="35557" y="280016"/>
                </a:cubicBezTo>
                <a:lnTo>
                  <a:pt x="130883" y="184766"/>
                </a:lnTo>
                <a:close/>
              </a:path>
              <a:path w="304800" h="304800">
                <a:moveTo>
                  <a:pt x="190510" y="39605"/>
                </a:moveTo>
                <a:lnTo>
                  <a:pt x="190510" y="179108"/>
                </a:lnTo>
                <a:lnTo>
                  <a:pt x="91907" y="277749"/>
                </a:lnTo>
                <a:cubicBezTo>
                  <a:pt x="114081" y="294303"/>
                  <a:pt x="141018" y="304800"/>
                  <a:pt x="170783" y="304800"/>
                </a:cubicBezTo>
                <a:cubicBezTo>
                  <a:pt x="244821" y="304800"/>
                  <a:pt x="304800" y="244897"/>
                  <a:pt x="304800" y="170888"/>
                </a:cubicBezTo>
                <a:cubicBezTo>
                  <a:pt x="304810" y="103661"/>
                  <a:pt x="254965" y="49187"/>
                  <a:pt x="190510" y="39605"/>
                </a:cubicBezTo>
                <a:close/>
              </a:path>
              <a:path w="304800" h="304800">
                <a:moveTo>
                  <a:pt x="152400" y="152552"/>
                </a:moveTo>
                <a:lnTo>
                  <a:pt x="152400" y="0"/>
                </a:lnTo>
                <a:cubicBezTo>
                  <a:pt x="110881" y="2572"/>
                  <a:pt x="73371" y="18459"/>
                  <a:pt x="43082" y="43215"/>
                </a:cubicBezTo>
                <a:lnTo>
                  <a:pt x="152400" y="152552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9" name="AutoShape 19"/>
          <p:cNvSpPr/>
          <p:nvPr/>
        </p:nvSpPr>
        <p:spPr>
          <a:xfrm>
            <a:off x="1378393" y="1632654"/>
            <a:ext cx="2955042" cy="492557"/>
          </a:xfrm>
          <a:prstGeom prst="rect">
            <a:avLst/>
          </a:prstGeom>
          <a:noFill/>
        </p:spPr>
        <p:txBody>
          <a:bodyPr vert="horz" wrap="square" lIns="76200" tIns="45720" rIns="91440" bIns="45720" rtlCol="0" anchor="t" anchorCtr="0">
            <a:noAutofit/>
          </a:bodyPr>
          <a:lstStyle/>
          <a:p>
            <a:pPr algn="ctr"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智能匹配模块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1471799" y="2125212"/>
            <a:ext cx="2768229" cy="1556388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基于用户填写的居住环境（公寓/别墅）、养宠经验（新手/资深）等问卷数据，通过加权算法推荐合适宠物，降低退养率。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537210" y="3848669"/>
            <a:ext cx="2523033" cy="1251285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1">
                  <a:alpha val="58000"/>
                </a:schemeClr>
              </a:gs>
            </a:gsLst>
            <a:lin ang="16200000"/>
          </a:gradFill>
        </p:spPr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>
            <a:alphaModFix amt="100000"/>
          </a:blip>
          <a:srcRect t="11315" b="11315"/>
          <a:stretch>
            <a:fillRect/>
          </a:stretch>
        </p:blipFill>
        <p:spPr>
          <a:xfrm>
            <a:off x="1617020" y="3905202"/>
            <a:ext cx="2458663" cy="1267871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466364" y="2337120"/>
            <a:ext cx="19050" cy="87827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4" name="AutoShape 24"/>
          <p:cNvSpPr/>
          <p:nvPr/>
        </p:nvSpPr>
        <p:spPr>
          <a:xfrm>
            <a:off x="2370102" y="4840540"/>
            <a:ext cx="952500" cy="95250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  <a:lumMod val="20000"/>
                  <a:lumOff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/>
          </a:gradFill>
        </p:spPr>
      </p:sp>
      <p:sp>
        <p:nvSpPr>
          <p:cNvPr id="25" name="Freeform 25"/>
          <p:cNvSpPr/>
          <p:nvPr/>
        </p:nvSpPr>
        <p:spPr>
          <a:xfrm>
            <a:off x="2582871" y="5053309"/>
            <a:ext cx="526963" cy="52696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关键技术实现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89139" y="4907596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965148" y="3145225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2493889" y="1358958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3283333" y="1796843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PHP作为服务器端脚本语言，通过ThinkPHP框架实现MVC分层设计，有效分离业务逻辑与数据访问层，支持高并发请求处理，确保领养申请、志愿审核等核心功能的稳定运行。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23976" r="23976"/>
          <a:stretch>
            <a:fillRect/>
          </a:stretch>
        </p:blipFill>
        <p:spPr>
          <a:xfrm>
            <a:off x="1113196" y="1262384"/>
            <a:ext cx="1926336" cy="1682496"/>
          </a:xfrm>
          <a:prstGeom prst="hexagon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5080" r="15080"/>
          <a:stretch>
            <a:fillRect/>
          </a:stretch>
        </p:blipFill>
        <p:spPr>
          <a:xfrm>
            <a:off x="9176894" y="3043110"/>
            <a:ext cx="1926336" cy="1682496"/>
          </a:xfrm>
          <a:prstGeom prst="hexagon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3236" r="3236"/>
          <a:stretch>
            <a:fillRect/>
          </a:stretch>
        </p:blipFill>
        <p:spPr>
          <a:xfrm>
            <a:off x="1113196" y="4824531"/>
            <a:ext cx="1926336" cy="1682496"/>
          </a:xfrm>
          <a:prstGeom prst="hexagon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PHP后端架构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273808" y="1404023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高效处理业务逻辑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30470" y="3566057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基于RESTful规范设计接口，实现前后端数据交互标准化，例如领养信息提交、用户认证等模块均采用JSON格式传输，提升系统兼容性和扩展性。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20945" y="3173238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灵活的API接口开发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325984" y="5352046"/>
            <a:ext cx="7497178" cy="97285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集成CSRF令牌验证和SQL注入过滤功能，通过密码加密存储（如bcrypt算法）保障用户隐私，同时采用会话管理控制不同角色的权限访问边界。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316459" y="4959226"/>
            <a:ext cx="6148089" cy="44997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安全防护机制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t="25710" b="25710"/>
          <a:stretch>
            <a:fillRect/>
          </a:stretch>
        </p:blipFill>
        <p:spPr>
          <a:xfrm>
            <a:off x="0" y="0"/>
            <a:ext cx="12192000" cy="333164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54850" y="2152738"/>
            <a:ext cx="11082301" cy="4070362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962451" y="3586749"/>
            <a:ext cx="10267099" cy="232939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 panose="020B0604020202020204"/>
              <a:buChar char="•"/>
            </a:pPr>
            <a:r>
              <a:rPr lang="en-US" sz="1500">
                <a:solidFill>
                  <a:schemeClr val="lt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通过关系型数据库MySQL5.7实现结构化数据存储，结合索引优化和事务处理，确保宠物信息、用户资料及领养记录的高效查询与一致性。</a:t>
            </a:r>
            <a:endParaRPr lang="en-US" sz="1500">
              <a:solidFill>
                <a:schemeClr val="lt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8566" y="2417249"/>
            <a:ext cx="9998584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rgbClr val="222222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MySQL数据管理</a:t>
            </a:r>
            <a:endParaRPr lang="en-US" sz="3000" b="1">
              <a:solidFill>
                <a:srgbClr val="222222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68394" y="1461869"/>
            <a:ext cx="4399398" cy="4596242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2822852" y="2079687"/>
            <a:ext cx="3890482" cy="3360605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数据表设计规范化：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宠物信息表包含品种、健康状况、领养状态等字段，通过外键关联分类表和用户表；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用户表采用三范式设计，分离基础信息与权限配置，支持管理员分级管理。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1250731" y="3761158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AutoShape 5"/>
          <p:cNvSpPr/>
          <p:nvPr/>
        </p:nvSpPr>
        <p:spPr>
          <a:xfrm>
            <a:off x="769257" y="3444855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MySQL数据管理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alphaModFix amt="100000"/>
          </a:blip>
          <a:srcRect l="9091" b="1961"/>
          <a:stretch>
            <a:fillRect/>
          </a:stretch>
        </p:blipFill>
        <p:spPr>
          <a:xfrm>
            <a:off x="7635079" y="1518646"/>
            <a:ext cx="3957131" cy="4586129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937355" y="3612905"/>
            <a:ext cx="294169" cy="29416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614" b="7614"/>
          <a:stretch>
            <a:fillRect/>
          </a:stretch>
        </p:blipFill>
        <p:spPr>
          <a:xfrm>
            <a:off x="606080" y="1416215"/>
            <a:ext cx="5583600" cy="473334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247872" y="1964929"/>
            <a:ext cx="6270967" cy="3635914"/>
          </a:xfrm>
          <a:prstGeom prst="roundRect">
            <a:avLst>
              <a:gd name="adj" fmla="val 5898"/>
            </a:avLst>
          </a:prstGeom>
          <a:solidFill>
            <a:srgbClr val="FFFFFF">
              <a:alpha val="100000"/>
            </a:srgbClr>
          </a:solidFill>
          <a:effectLst>
            <a:outerShdw blurRad="361950">
              <a:schemeClr val="dk1">
                <a:alpha val="6000"/>
              </a:schemeClr>
            </a:outerShdw>
          </a:effectLst>
        </p:spPr>
      </p:sp>
      <p:sp>
        <p:nvSpPr>
          <p:cNvPr id="4" name="TextBox 4"/>
          <p:cNvSpPr txBox="1"/>
          <p:nvPr/>
        </p:nvSpPr>
        <p:spPr>
          <a:xfrm>
            <a:off x="5576989" y="2314681"/>
            <a:ext cx="5612735" cy="293641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性能优化策略：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对高频查询字段（如宠物分类、领养状态）建立复合索引；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使用存储过程处理批量数据更新（如批量标记已领养宠物），减少网络传输开销。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MySQL数据管理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54" r="2554"/>
          <a:stretch>
            <a:fillRect/>
          </a:stretch>
        </p:blipFill>
        <p:spPr>
          <a:xfrm>
            <a:off x="0" y="323420"/>
            <a:ext cx="6093228" cy="621116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774791" y="823161"/>
            <a:ext cx="7417209" cy="5211678"/>
          </a:xfrm>
          <a:prstGeom prst="rect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4" name="AutoShape 4"/>
          <p:cNvSpPr/>
          <p:nvPr/>
        </p:nvSpPr>
        <p:spPr>
          <a:xfrm>
            <a:off x="4699021" y="823161"/>
            <a:ext cx="75770" cy="521167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5233065" y="751382"/>
            <a:ext cx="6382660" cy="1679519"/>
          </a:xfrm>
          <a:prstGeom prst="rect">
            <a:avLst/>
          </a:prstGeom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sz="30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MySQL数据管理</a:t>
            </a:r>
            <a:endParaRPr lang="en-US" sz="30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25662" y="2411851"/>
            <a:ext cx="6610716" cy="3229935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备份与恢复机制：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定时任务自动导出数据库快照至云端，支持灾难恢复；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5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通过二进制日志实现增量备份，最小化数据丢失风险。</a:t>
            </a:r>
            <a:endParaRPr lang="en-US" sz="1500">
              <a:solidFill>
                <a:srgbClr val="000000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1478280"/>
            <a:ext cx="5444646" cy="458433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Vue.js动态页面构建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组件化开发：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将宠物卡片、领养表单等封装为可复用组件，通过Props传递数据，提升开发效率；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使用Vue Router实现无刷新页面跳转，优化用户体验（如从列表页跳转至详情页仅需局部渲染）。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状态管理：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采用Vuex集中管理全局状态（如用户登录态、购物车宠物列表），确保多组件间数据同步；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结合本地存储（localStorage）持久化用户偏好设置，减少重复请求。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响应式与用户体验优化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844677" y="1300676"/>
            <a:ext cx="4943702" cy="4915980"/>
          </a:xfrm>
          <a:prstGeom prst="rect">
            <a:avLst/>
          </a:prstGeom>
          <a:solidFill>
            <a:srgbClr val="FFFFFF">
              <a:alpha val="100000"/>
            </a:srgbClr>
          </a:solidFill>
          <a:effectLst>
            <a:outerShdw blurRad="257175" dist="95250" dir="5160000">
              <a:schemeClr val="lt1">
                <a:lumMod val="50000"/>
                <a:alpha val="13000"/>
              </a:schemeClr>
            </a:outerShdw>
          </a:effectLst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98000"/>
          </a:blip>
          <a:srcRect/>
          <a:stretch>
            <a:fillRect/>
          </a:stretch>
        </p:blipFill>
        <p:spPr>
          <a:xfrm>
            <a:off x="7024361" y="1466499"/>
            <a:ext cx="4584334" cy="458433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前端交互实现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前端交互实现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8429" y="1493908"/>
            <a:ext cx="5605707" cy="470459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860836" y="2052039"/>
            <a:ext cx="5020894" cy="3588328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自适应布局：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基于Bootstrap栅格系统适配不同终端，确保手机端表单填写、图片展示的可用性；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媒体查询动态调整字体大小与按钮间距，提升可访问性。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交互反馈设计：</a:t>
            </a:r>
            <a:endParaRPr lang="en-US" sz="15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领养申请提交后触发Toast提示，异步加载时显示骨架屏减少等待焦虑；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通过Axios拦截器统一处理HTTP错误（如403权限不足），引导用户重新登录或联系管理员。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21381" r="21381"/>
          <a:stretch>
            <a:fillRect/>
          </a:stretch>
        </p:blipFill>
        <p:spPr>
          <a:xfrm>
            <a:off x="6847370" y="1493908"/>
            <a:ext cx="4447540" cy="470459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05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系统测试与优化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8830" y="2849807"/>
            <a:ext cx="2567128" cy="2938172"/>
          </a:xfrm>
          <a:prstGeom prst="rect">
            <a:avLst/>
          </a:prstGeom>
          <a:noFill/>
          <a:ln w="19050">
            <a:solidFill>
              <a:schemeClr val="accent5">
                <a:alpha val="100000"/>
              </a:schemeClr>
            </a:solidFill>
            <a:prstDash val="solid"/>
          </a:ln>
        </p:spPr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功能测试方案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0377" y="3437026"/>
            <a:ext cx="2424033" cy="162464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验证用户注册流程的完整性，包括邮箱验证、密码强度校验等，同时测试登录功能是否支持多种方式（如账号密码、第三方登录）以及异常登录场景的处理。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8830" y="3018209"/>
            <a:ext cx="2567128" cy="3908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5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用户注册与登录测试</a:t>
            </a:r>
            <a:endParaRPr lang="en-US" sz="1700" b="1">
              <a:solidFill>
                <a:schemeClr val="accent5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449091" y="2503526"/>
            <a:ext cx="2567128" cy="2938172"/>
          </a:xfrm>
          <a:prstGeom prst="rect">
            <a:avLst/>
          </a:prstGeom>
          <a:noFill/>
          <a:ln w="19050">
            <a:solidFill>
              <a:schemeClr val="accent4">
                <a:alpha val="100000"/>
              </a:schemeClr>
            </a:solidFill>
            <a:prstDash val="solid"/>
          </a:ln>
        </p:spPr>
      </p:sp>
      <p:sp>
        <p:nvSpPr>
          <p:cNvPr id="7" name="TextBox 7"/>
          <p:cNvSpPr txBox="1"/>
          <p:nvPr/>
        </p:nvSpPr>
        <p:spPr>
          <a:xfrm>
            <a:off x="3520638" y="3090745"/>
            <a:ext cx="2424033" cy="162464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检查猫咪信息的增删改查功能是否正常，包括图片上传、信息分类（如品种、年龄、健康状况）以及搜索筛选功能的准确性。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49091" y="2654367"/>
            <a:ext cx="2566988" cy="3908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4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猫咪信息管理测试</a:t>
            </a:r>
            <a:endParaRPr lang="en-US" sz="1700" b="1">
              <a:solidFill>
                <a:schemeClr val="accent4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78374" y="2203899"/>
            <a:ext cx="2567128" cy="2938172"/>
          </a:xfrm>
          <a:prstGeom prst="rect">
            <a:avLst/>
          </a:prstGeom>
          <a:noFill/>
          <a:ln w="19050">
            <a:solidFill>
              <a:schemeClr val="accent5">
                <a:alpha val="100000"/>
              </a:schemeClr>
            </a:solidFill>
            <a:prstDash val="solid"/>
          </a:ln>
        </p:spPr>
      </p:sp>
      <p:sp>
        <p:nvSpPr>
          <p:cNvPr id="10" name="TextBox 10"/>
          <p:cNvSpPr txBox="1"/>
          <p:nvPr/>
        </p:nvSpPr>
        <p:spPr>
          <a:xfrm>
            <a:off x="6356570" y="2791118"/>
            <a:ext cx="2424033" cy="162464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模拟用户提交领养申请的完整流程，测试表单验证、申请状态更新（如待审核、已通过、已拒绝）以及通知功能的及时性。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78445" y="2372302"/>
            <a:ext cx="2566988" cy="3908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5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领养申请流程测试</a:t>
            </a:r>
            <a:endParaRPr lang="en-US" sz="1700" b="1">
              <a:solidFill>
                <a:schemeClr val="accent5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9110239" y="1900642"/>
            <a:ext cx="2567128" cy="2938172"/>
          </a:xfrm>
          <a:prstGeom prst="rect">
            <a:avLst/>
          </a:prstGeom>
          <a:noFill/>
          <a:ln w="19050">
            <a:solidFill>
              <a:schemeClr val="accent4">
                <a:alpha val="100000"/>
              </a:schemeClr>
            </a:solidFill>
            <a:prstDash val="solid"/>
          </a:ln>
        </p:spPr>
      </p:sp>
      <p:sp>
        <p:nvSpPr>
          <p:cNvPr id="13" name="TextBox 13"/>
          <p:cNvSpPr txBox="1"/>
          <p:nvPr/>
        </p:nvSpPr>
        <p:spPr>
          <a:xfrm>
            <a:off x="9186983" y="2487861"/>
            <a:ext cx="2424033" cy="162464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验证管理员对用户、猫咪信息、领养申请的管理权限，包括数据导出、批量操作以及敏感操作的日志记录功能。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16859" y="2069044"/>
            <a:ext cx="2566988" cy="39088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4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后台管理功能测试</a:t>
            </a:r>
            <a:endParaRPr lang="en-US" sz="1700" b="1">
              <a:solidFill>
                <a:schemeClr val="accent4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595751" y="2143516"/>
            <a:ext cx="593285" cy="59328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  <a:moveTo>
                  <a:pt x="169135" y="214655"/>
                </a:moveTo>
                <a:lnTo>
                  <a:pt x="145618" y="214655"/>
                </a:lnTo>
                <a:lnTo>
                  <a:pt x="145618" y="126025"/>
                </a:lnTo>
                <a:cubicBezTo>
                  <a:pt x="137036" y="134036"/>
                  <a:pt x="126911" y="139960"/>
                  <a:pt x="115253" y="143808"/>
                </a:cubicBezTo>
                <a:lnTo>
                  <a:pt x="115253" y="122530"/>
                </a:lnTo>
                <a:cubicBezTo>
                  <a:pt x="121387" y="120520"/>
                  <a:pt x="128054" y="116700"/>
                  <a:pt x="135245" y="111081"/>
                </a:cubicBezTo>
                <a:cubicBezTo>
                  <a:pt x="142437" y="105461"/>
                  <a:pt x="147371" y="98908"/>
                  <a:pt x="150057" y="91421"/>
                </a:cubicBezTo>
                <a:lnTo>
                  <a:pt x="169135" y="91421"/>
                </a:lnTo>
                <a:lnTo>
                  <a:pt x="169135" y="214655"/>
                </a:lnTo>
                <a:close/>
              </a:path>
            </a:pathLst>
          </a:custGeom>
          <a:solidFill>
            <a:schemeClr val="accent5">
              <a:alpha val="100000"/>
            </a:schemeClr>
          </a:solidFill>
        </p:spPr>
      </p:sp>
      <p:sp>
        <p:nvSpPr>
          <p:cNvPr id="16" name="Freeform 16"/>
          <p:cNvSpPr/>
          <p:nvPr/>
        </p:nvSpPr>
        <p:spPr>
          <a:xfrm>
            <a:off x="4436947" y="1799104"/>
            <a:ext cx="591415" cy="59141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  <a:moveTo>
                  <a:pt x="193758" y="194558"/>
                </a:moveTo>
                <a:lnTo>
                  <a:pt x="193758" y="216437"/>
                </a:lnTo>
                <a:lnTo>
                  <a:pt x="111309" y="216437"/>
                </a:lnTo>
                <a:cubicBezTo>
                  <a:pt x="112195" y="208178"/>
                  <a:pt x="114871" y="200358"/>
                  <a:pt x="119339" y="192957"/>
                </a:cubicBezTo>
                <a:cubicBezTo>
                  <a:pt x="123796" y="185566"/>
                  <a:pt x="132607" y="175746"/>
                  <a:pt x="145761" y="163525"/>
                </a:cubicBezTo>
                <a:cubicBezTo>
                  <a:pt x="156343" y="153648"/>
                  <a:pt x="162839" y="146952"/>
                  <a:pt x="165240" y="143437"/>
                </a:cubicBezTo>
                <a:cubicBezTo>
                  <a:pt x="168478" y="138579"/>
                  <a:pt x="170097" y="133779"/>
                  <a:pt x="170097" y="129035"/>
                </a:cubicBezTo>
                <a:cubicBezTo>
                  <a:pt x="170097" y="123787"/>
                  <a:pt x="168697" y="119748"/>
                  <a:pt x="165897" y="116929"/>
                </a:cubicBezTo>
                <a:cubicBezTo>
                  <a:pt x="163097" y="114110"/>
                  <a:pt x="159229" y="112700"/>
                  <a:pt x="154286" y="112700"/>
                </a:cubicBezTo>
                <a:cubicBezTo>
                  <a:pt x="149409" y="112700"/>
                  <a:pt x="145523" y="114186"/>
                  <a:pt x="142637" y="117148"/>
                </a:cubicBezTo>
                <a:cubicBezTo>
                  <a:pt x="139751" y="120110"/>
                  <a:pt x="138084" y="125025"/>
                  <a:pt x="137655" y="131902"/>
                </a:cubicBezTo>
                <a:lnTo>
                  <a:pt x="114138" y="129550"/>
                </a:lnTo>
                <a:cubicBezTo>
                  <a:pt x="115529" y="116605"/>
                  <a:pt x="119901" y="107309"/>
                  <a:pt x="127264" y="101660"/>
                </a:cubicBezTo>
                <a:cubicBezTo>
                  <a:pt x="134626" y="96012"/>
                  <a:pt x="143828" y="93202"/>
                  <a:pt x="154867" y="93202"/>
                </a:cubicBezTo>
                <a:cubicBezTo>
                  <a:pt x="166964" y="93202"/>
                  <a:pt x="176470" y="96469"/>
                  <a:pt x="183385" y="102994"/>
                </a:cubicBezTo>
                <a:cubicBezTo>
                  <a:pt x="190300" y="109518"/>
                  <a:pt x="193758" y="117643"/>
                  <a:pt x="193758" y="127349"/>
                </a:cubicBezTo>
                <a:cubicBezTo>
                  <a:pt x="193758" y="132874"/>
                  <a:pt x="192767" y="138132"/>
                  <a:pt x="190786" y="143123"/>
                </a:cubicBezTo>
                <a:cubicBezTo>
                  <a:pt x="188805" y="148114"/>
                  <a:pt x="185671" y="153353"/>
                  <a:pt x="181375" y="158810"/>
                </a:cubicBezTo>
                <a:cubicBezTo>
                  <a:pt x="178527" y="162430"/>
                  <a:pt x="173384" y="167659"/>
                  <a:pt x="165935" y="174469"/>
                </a:cubicBezTo>
                <a:cubicBezTo>
                  <a:pt x="158496" y="181270"/>
                  <a:pt x="153781" y="185785"/>
                  <a:pt x="151800" y="188014"/>
                </a:cubicBezTo>
                <a:cubicBezTo>
                  <a:pt x="149819" y="190243"/>
                  <a:pt x="148219" y="192424"/>
                  <a:pt x="146990" y="194548"/>
                </a:cubicBezTo>
                <a:lnTo>
                  <a:pt x="193758" y="194548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</p:sp>
      <p:sp>
        <p:nvSpPr>
          <p:cNvPr id="17" name="Freeform 17"/>
          <p:cNvSpPr/>
          <p:nvPr/>
        </p:nvSpPr>
        <p:spPr>
          <a:xfrm>
            <a:off x="7190494" y="1511734"/>
            <a:ext cx="579159" cy="57915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  <a:moveTo>
                  <a:pt x="180927" y="203425"/>
                </a:moveTo>
                <a:cubicBezTo>
                  <a:pt x="173060" y="211017"/>
                  <a:pt x="163268" y="214798"/>
                  <a:pt x="151533" y="214798"/>
                </a:cubicBezTo>
                <a:cubicBezTo>
                  <a:pt x="140427" y="214798"/>
                  <a:pt x="131216" y="211607"/>
                  <a:pt x="123911" y="205226"/>
                </a:cubicBezTo>
                <a:cubicBezTo>
                  <a:pt x="116586" y="198844"/>
                  <a:pt x="112347" y="190510"/>
                  <a:pt x="111176" y="180203"/>
                </a:cubicBezTo>
                <a:lnTo>
                  <a:pt x="133950" y="177451"/>
                </a:lnTo>
                <a:cubicBezTo>
                  <a:pt x="134674" y="183232"/>
                  <a:pt x="136627" y="187652"/>
                  <a:pt x="139817" y="190719"/>
                </a:cubicBezTo>
                <a:cubicBezTo>
                  <a:pt x="142989" y="193777"/>
                  <a:pt x="146847" y="195310"/>
                  <a:pt x="151371" y="195310"/>
                </a:cubicBezTo>
                <a:cubicBezTo>
                  <a:pt x="156229" y="195310"/>
                  <a:pt x="160315" y="193462"/>
                  <a:pt x="163649" y="189767"/>
                </a:cubicBezTo>
                <a:cubicBezTo>
                  <a:pt x="166964" y="186080"/>
                  <a:pt x="168621" y="181108"/>
                  <a:pt x="168621" y="174850"/>
                </a:cubicBezTo>
                <a:cubicBezTo>
                  <a:pt x="168621" y="168935"/>
                  <a:pt x="167030" y="164230"/>
                  <a:pt x="163849" y="160763"/>
                </a:cubicBezTo>
                <a:cubicBezTo>
                  <a:pt x="160658" y="157296"/>
                  <a:pt x="156782" y="155572"/>
                  <a:pt x="152200" y="155572"/>
                </a:cubicBezTo>
                <a:cubicBezTo>
                  <a:pt x="149181" y="155572"/>
                  <a:pt x="145580" y="156162"/>
                  <a:pt x="141380" y="157324"/>
                </a:cubicBezTo>
                <a:lnTo>
                  <a:pt x="143970" y="138303"/>
                </a:lnTo>
                <a:cubicBezTo>
                  <a:pt x="150333" y="138474"/>
                  <a:pt x="155191" y="137093"/>
                  <a:pt x="158534" y="134169"/>
                </a:cubicBezTo>
                <a:cubicBezTo>
                  <a:pt x="161877" y="131245"/>
                  <a:pt x="163544" y="127359"/>
                  <a:pt x="163544" y="122511"/>
                </a:cubicBezTo>
                <a:cubicBezTo>
                  <a:pt x="163544" y="118386"/>
                  <a:pt x="162325" y="115110"/>
                  <a:pt x="159877" y="112652"/>
                </a:cubicBezTo>
                <a:cubicBezTo>
                  <a:pt x="157420" y="110204"/>
                  <a:pt x="154172" y="108976"/>
                  <a:pt x="150114" y="108976"/>
                </a:cubicBezTo>
                <a:cubicBezTo>
                  <a:pt x="146104" y="108976"/>
                  <a:pt x="142694" y="110366"/>
                  <a:pt x="139856" y="113147"/>
                </a:cubicBezTo>
                <a:cubicBezTo>
                  <a:pt x="137017" y="115929"/>
                  <a:pt x="135293" y="120005"/>
                  <a:pt x="134674" y="125349"/>
                </a:cubicBezTo>
                <a:lnTo>
                  <a:pt x="112947" y="121672"/>
                </a:lnTo>
                <a:cubicBezTo>
                  <a:pt x="114452" y="114224"/>
                  <a:pt x="116729" y="108271"/>
                  <a:pt x="119777" y="103813"/>
                </a:cubicBezTo>
                <a:cubicBezTo>
                  <a:pt x="122825" y="99355"/>
                  <a:pt x="127063" y="95860"/>
                  <a:pt x="132502" y="93307"/>
                </a:cubicBezTo>
                <a:cubicBezTo>
                  <a:pt x="137941" y="90754"/>
                  <a:pt x="144047" y="89487"/>
                  <a:pt x="150800" y="89487"/>
                </a:cubicBezTo>
                <a:cubicBezTo>
                  <a:pt x="162354" y="89487"/>
                  <a:pt x="171621" y="93174"/>
                  <a:pt x="178594" y="100546"/>
                </a:cubicBezTo>
                <a:cubicBezTo>
                  <a:pt x="184347" y="106575"/>
                  <a:pt x="187214" y="113386"/>
                  <a:pt x="187214" y="120977"/>
                </a:cubicBezTo>
                <a:cubicBezTo>
                  <a:pt x="187214" y="131750"/>
                  <a:pt x="181318" y="140351"/>
                  <a:pt x="169516" y="146771"/>
                </a:cubicBezTo>
                <a:cubicBezTo>
                  <a:pt x="176555" y="148276"/>
                  <a:pt x="182185" y="151657"/>
                  <a:pt x="186395" y="156896"/>
                </a:cubicBezTo>
                <a:cubicBezTo>
                  <a:pt x="190614" y="162144"/>
                  <a:pt x="192719" y="168469"/>
                  <a:pt x="192719" y="175889"/>
                </a:cubicBezTo>
                <a:cubicBezTo>
                  <a:pt x="192729" y="186671"/>
                  <a:pt x="188795" y="195844"/>
                  <a:pt x="180927" y="203425"/>
                </a:cubicBezTo>
                <a:close/>
              </a:path>
            </a:pathLst>
          </a:custGeom>
          <a:solidFill>
            <a:schemeClr val="accent5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>
            <a:off x="10110317" y="1252224"/>
            <a:ext cx="566973" cy="56697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5819" y="167478"/>
                </a:moveTo>
                <a:lnTo>
                  <a:pt x="155819" y="125520"/>
                </a:lnTo>
                <a:lnTo>
                  <a:pt x="127521" y="167478"/>
                </a:lnTo>
                <a:lnTo>
                  <a:pt x="155819" y="167478"/>
                </a:lnTo>
                <a:close/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  <a:moveTo>
                  <a:pt x="193777" y="188014"/>
                </a:moveTo>
                <a:lnTo>
                  <a:pt x="178594" y="188014"/>
                </a:lnTo>
                <a:lnTo>
                  <a:pt x="178594" y="212731"/>
                </a:lnTo>
                <a:lnTo>
                  <a:pt x="155819" y="212731"/>
                </a:lnTo>
                <a:lnTo>
                  <a:pt x="155819" y="188014"/>
                </a:lnTo>
                <a:lnTo>
                  <a:pt x="105518" y="188014"/>
                </a:lnTo>
                <a:lnTo>
                  <a:pt x="105518" y="167564"/>
                </a:lnTo>
                <a:lnTo>
                  <a:pt x="158839" y="89497"/>
                </a:lnTo>
                <a:lnTo>
                  <a:pt x="178594" y="89497"/>
                </a:lnTo>
                <a:lnTo>
                  <a:pt x="178594" y="167478"/>
                </a:lnTo>
                <a:lnTo>
                  <a:pt x="193777" y="167478"/>
                </a:lnTo>
                <a:lnTo>
                  <a:pt x="193777" y="188014"/>
                </a:lnTo>
                <a:close/>
              </a:path>
            </a:pathLst>
          </a:custGeom>
          <a:solidFill>
            <a:schemeClr val="accent4">
              <a:alpha val="100000"/>
            </a:schemeClr>
          </a:solidFill>
        </p:spPr>
      </p:sp>
      <p:cxnSp>
        <p:nvCxnSpPr>
          <p:cNvPr id="19" name="Connector 19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89345" y="1687996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响应时间关键阈值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：Web系统需控制在500ms内，移动端应&lt;1s，过长的响应时间会导致用户流失率上升。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吞吐量瓶颈定位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：数据库查询优化、缓存机制引入可显著提升吞吐量，需配合负载均衡策略实施。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并发测试必要性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：模拟真实用户行为曲线（如登录高峰），并发数测试应包含阶梯增长和瞬时峰值两种模式。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资源监控联动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：CPU/Memory利用率超过阈值时自动触发告警，需与自动扩容机制形成闭环管理。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内存泄漏零容忍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：PHP系统需定期进行GC分析，尤其关注循环引用和全局变量导致的内存堆积问题。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工具链选型逻辑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：轻量级测试选Locust/Gatling，企业级复杂场景适用LoadRunner，全链路监控推荐Prometheus+Granfa组合。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571500" y="1857375"/>
          <a:ext cx="5086352" cy="2305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588"/>
                <a:gridCol w="1271588"/>
                <a:gridCol w="1271588"/>
                <a:gridCol w="1271588"/>
              </a:tblGrid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测试指标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定义描述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优化目标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典型工具</a:t>
                      </a:r>
                      <a:endParaRPr lang="en-US" sz="1100"/>
                    </a:p>
                  </a:txBody>
                  <a:tcPr anchor="t"/>
                </a:tc>
              </a:tr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响应时间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请求发出到响应返回的时间差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&lt;500ms（Web场景）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JMeter, LoadRunner</a:t>
                      </a:r>
                      <a:endParaRPr lang="en-US" sz="1100"/>
                    </a:p>
                  </a:txBody>
                  <a:tcPr anchor="t"/>
                </a:tc>
              </a:tr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吞吐量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单位时间处理的请求数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最大化（视硬件配置而定）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Gatling, Locust</a:t>
                      </a:r>
                      <a:endParaRPr lang="en-US" sz="1100"/>
                    </a:p>
                  </a:txBody>
                  <a:tcPr anchor="t"/>
                </a:tc>
              </a:tr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并发用户数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同时在线操作的用户数量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支持预期峰值用户量+20%余量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ApacheBench, k6</a:t>
                      </a:r>
                      <a:endParaRPr lang="en-US" sz="1100"/>
                    </a:p>
                  </a:txBody>
                  <a:tcPr anchor="t"/>
                </a:tc>
              </a:tr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CPU利用率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系统CPU资源占用百分比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&lt;70%（避免过载）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Prometheus, New Relic</a:t>
                      </a:r>
                      <a:endParaRPr lang="en-US" sz="1100"/>
                    </a:p>
                  </a:txBody>
                  <a:tcPr anchor="t"/>
                </a:tc>
              </a:tr>
              <a:tr h="381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内存泄漏率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未释放内存占分配内存的比例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0%（严格监控）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Valgrind, JProfiler</a:t>
                      </a:r>
                      <a:endParaRPr lang="en-US" sz="1100"/>
                    </a:p>
                  </a:txBody>
                  <a:tcPr anchor="t"/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性能测试结果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547" r="20547"/>
          <a:stretch>
            <a:fillRect/>
          </a:stretch>
        </p:blipFill>
        <p:spPr>
          <a:xfrm>
            <a:off x="4451873" y="1812219"/>
            <a:ext cx="3287800" cy="3946292"/>
          </a:xfrm>
          <a:prstGeom prst="rect">
            <a:avLst/>
          </a:prstGeom>
          <a:noFill/>
        </p:spPr>
      </p:pic>
      <p:sp>
        <p:nvSpPr>
          <p:cNvPr id="3" name="TextBox 3"/>
          <p:cNvSpPr txBox="1"/>
          <p:nvPr/>
        </p:nvSpPr>
        <p:spPr>
          <a:xfrm>
            <a:off x="595787" y="1726745"/>
            <a:ext cx="35504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代码重构与缓存机制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98933" y="2298345"/>
            <a:ext cx="3344120" cy="1504071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优化冗余代码结构，引入Redis缓存高频访问数据（如猫咪列表、用户信息），减少数据库直接查询压力。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65494" y="1713967"/>
            <a:ext cx="358363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数据库索引优化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11865" y="2285568"/>
            <a:ext cx="3290891" cy="151684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针对慢查询日志添加复合索引，优化表连接操作，必要时对大数据表进行分库分表处理。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787" y="4317136"/>
            <a:ext cx="3550411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前端资源压缩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2714" y="4807470"/>
            <a:ext cx="3316558" cy="1384306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采用Webpack打包压缩JS/CSS文件，对猫咪图片进行自动裁剪和WebP格式转换，降低带宽消耗。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972345" y="4317136"/>
            <a:ext cx="367678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异步任务队列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65290" y="4823328"/>
            <a:ext cx="3290891" cy="136844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将邮件发送、数据统计等耗时操作转为队列任务（如使用RabbitMQ），提升主线程响应速度。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系统优化策略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1058" y="1647058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06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81058" y="2508340"/>
            <a:ext cx="9157056" cy="11637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总结与展望</a:t>
            </a:r>
            <a:endParaRPr lang="en-US" sz="4950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项目成果总结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 l="32632" r="32632"/>
          <a:stretch>
            <a:fillRect/>
          </a:stretch>
        </p:blipFill>
        <p:spPr>
          <a:xfrm>
            <a:off x="580909" y="1271253"/>
            <a:ext cx="2628508" cy="504477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3372015" y="1271253"/>
            <a:ext cx="2628508" cy="504477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3512796" y="2561882"/>
            <a:ext cx="2346946" cy="31482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成功开发了包含前台展示、后台管理、用户交互等核心功能的流浪动物领养系统，实现了宠物信息管理、领养申请处理、用户评论等业务流程的数字化。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512796" y="1399982"/>
            <a:ext cx="2346946" cy="110481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完整功能实现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156270" y="1271253"/>
            <a:ext cx="2628508" cy="504477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6297050" y="2561882"/>
            <a:ext cx="2346946" cy="301516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有效结合PHP+MySQL+HTML技术栈，构建了稳定可靠的数据交互架构，通过MyISAM引擎优化了留言表等高频访问模块的查询性能。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97050" y="1399982"/>
            <a:ext cx="2346946" cy="110481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技术栈整合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949764" y="1271253"/>
            <a:ext cx="2628508" cy="504477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9090545" y="2561882"/>
            <a:ext cx="2346946" cy="314823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通过响应式前端设计和直观的操作流程，为不同角色用户（管理员、志愿者、领养者）提供了符合其需求的交互界面，显著提高了平台易用性。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090545" y="1399982"/>
            <a:ext cx="2346946" cy="1104811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用户体验提升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8633" y="393436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78633" y="148945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创新点分析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698935" y="1489452"/>
            <a:ext cx="2914650" cy="291465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9780389" y="1489452"/>
            <a:ext cx="1714500" cy="2914650"/>
          </a:xfrm>
          <a:prstGeom prst="rect">
            <a:avLst/>
          </a:prstGeom>
          <a:solidFill>
            <a:schemeClr val="accent2">
              <a:alpha val="20000"/>
              <a:lumMod val="75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698935" y="4585077"/>
            <a:ext cx="2914650" cy="1619250"/>
          </a:xfrm>
          <a:prstGeom prst="rect">
            <a:avLst/>
          </a:prstGeom>
          <a:solidFill>
            <a:schemeClr val="accent4">
              <a:alpha val="2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9780389" y="4585077"/>
            <a:ext cx="1714500" cy="161925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187" r="16187"/>
          <a:stretch>
            <a:fillRect/>
          </a:stretch>
        </p:blipFill>
        <p:spPr>
          <a:xfrm>
            <a:off x="6784661" y="1575177"/>
            <a:ext cx="2743200" cy="2743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alphaModFix amt="100000"/>
          </a:blip>
          <a:srcRect t="10407" b="10407"/>
          <a:stretch>
            <a:fillRect/>
          </a:stretch>
        </p:blipFill>
        <p:spPr>
          <a:xfrm>
            <a:off x="6784660" y="4670802"/>
            <a:ext cx="2743200" cy="1447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alphaModFix amt="100000"/>
          </a:blip>
          <a:srcRect l="21875" r="21875"/>
          <a:stretch>
            <a:fillRect/>
          </a:stretch>
        </p:blipFill>
        <p:spPr>
          <a:xfrm>
            <a:off x="9866114" y="1575177"/>
            <a:ext cx="1543050" cy="2743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9866114" y="4670802"/>
            <a:ext cx="1543050" cy="14478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10232888" y="5037575"/>
            <a:ext cx="809504" cy="80950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chemeClr val="accent1">
              <a:alpha val="100000"/>
              <a:lumMod val="5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1382164" y="1579985"/>
            <a:ext cx="2088193" cy="3973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6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多角色权限体系</a:t>
            </a:r>
            <a:endParaRPr lang="en-US" sz="16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 rot="5400000">
            <a:off x="667791" y="140029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1">
              <a:alpha val="2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56538" y="2137578"/>
            <a:ext cx="2527745" cy="1395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创新性地设计了基于用户角色的动态权限控制系统，使管理员、志愿者和普通用户能在同一平台完成差异化操作，提高了系统管理效率。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5400000">
            <a:off x="658476" y="140960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597683" y="1575177"/>
            <a:ext cx="559462" cy="340994"/>
          </a:xfrm>
          <a:prstGeom prst="rect">
            <a:avLst/>
          </a:prstGeom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3628068" y="148945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4431599" y="1579985"/>
            <a:ext cx="2037145" cy="3973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6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智能推荐机制</a:t>
            </a:r>
            <a:endParaRPr lang="en-US" sz="16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 rot="5400000">
            <a:off x="3717225" y="140029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2">
              <a:alpha val="20000"/>
              <a:lumMod val="75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3805973" y="2137578"/>
            <a:ext cx="2527745" cy="1395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在宠物展示模块引入基于用户浏览记录的推荐算法，自动优先显示符合用户偏好的待领养动物，提升领养匹配成功率。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3" name="AutoShape 23"/>
          <p:cNvSpPr/>
          <p:nvPr/>
        </p:nvSpPr>
        <p:spPr>
          <a:xfrm rot="5400000">
            <a:off x="3707910" y="140960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24" name="TextBox 24"/>
          <p:cNvSpPr txBox="1"/>
          <p:nvPr/>
        </p:nvSpPr>
        <p:spPr>
          <a:xfrm>
            <a:off x="1382164" y="4024895"/>
            <a:ext cx="2037145" cy="3973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6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全流程追踪</a:t>
            </a:r>
            <a:endParaRPr lang="en-US" sz="16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5" name="AutoShape 25"/>
          <p:cNvSpPr/>
          <p:nvPr/>
        </p:nvSpPr>
        <p:spPr>
          <a:xfrm rot="5400000">
            <a:off x="667791" y="384520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3">
              <a:alpha val="20000"/>
              <a:lumMod val="75000"/>
            </a:schemeClr>
          </a:solidFill>
        </p:spPr>
      </p:sp>
      <p:sp>
        <p:nvSpPr>
          <p:cNvPr id="26" name="TextBox 26"/>
          <p:cNvSpPr txBox="1"/>
          <p:nvPr/>
        </p:nvSpPr>
        <p:spPr>
          <a:xfrm>
            <a:off x="756538" y="4582488"/>
            <a:ext cx="2527745" cy="1395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开发了从救助申请到领养完成的完整状态追踪功能，所有参与方可实时查看动物救助进展和领养流程节点。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7" name="AutoShape 27"/>
          <p:cNvSpPr/>
          <p:nvPr/>
        </p:nvSpPr>
        <p:spPr>
          <a:xfrm rot="5400000">
            <a:off x="658476" y="385451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3">
              <a:alpha val="100000"/>
              <a:lumMod val="75000"/>
            </a:schemeClr>
          </a:solidFill>
        </p:spPr>
      </p:sp>
      <p:sp>
        <p:nvSpPr>
          <p:cNvPr id="28" name="AutoShape 28"/>
          <p:cNvSpPr/>
          <p:nvPr/>
        </p:nvSpPr>
        <p:spPr>
          <a:xfrm>
            <a:off x="3628068" y="393436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4431599" y="4024895"/>
            <a:ext cx="2037145" cy="39730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600" b="1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安全防护设计</a:t>
            </a:r>
            <a:endParaRPr lang="en-US" sz="1600" b="1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0" name="AutoShape 30"/>
          <p:cNvSpPr/>
          <p:nvPr/>
        </p:nvSpPr>
        <p:spPr>
          <a:xfrm rot="5400000">
            <a:off x="3717225" y="384520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4">
              <a:alpha val="20000"/>
              <a:lumMod val="75000"/>
            </a:schemeClr>
          </a:solidFill>
        </p:spPr>
      </p:sp>
      <p:sp>
        <p:nvSpPr>
          <p:cNvPr id="31" name="TextBox 31"/>
          <p:cNvSpPr txBox="1"/>
          <p:nvPr/>
        </p:nvSpPr>
        <p:spPr>
          <a:xfrm>
            <a:off x="3805973" y="4582488"/>
            <a:ext cx="2527745" cy="1395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采用预处理SQL语句防止注入攻击，结合密码加密存储和会话管理机制，构建了多层次的安全防护体系。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2" name="AutoShape 32"/>
          <p:cNvSpPr/>
          <p:nvPr/>
        </p:nvSpPr>
        <p:spPr>
          <a:xfrm rot="5400000">
            <a:off x="3707910" y="385451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4">
              <a:alpha val="100000"/>
              <a:lumMod val="75000"/>
            </a:schemeClr>
          </a:solidFill>
        </p:spPr>
      </p:sp>
      <p:sp>
        <p:nvSpPr>
          <p:cNvPr id="33" name="TextBox 33"/>
          <p:cNvSpPr txBox="1"/>
          <p:nvPr/>
        </p:nvSpPr>
        <p:spPr>
          <a:xfrm>
            <a:off x="3647118" y="1575177"/>
            <a:ext cx="559462" cy="340994"/>
          </a:xfrm>
          <a:prstGeom prst="rect">
            <a:avLst/>
          </a:prstGeom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97683" y="4020087"/>
            <a:ext cx="559462" cy="340994"/>
          </a:xfrm>
          <a:prstGeom prst="rect">
            <a:avLst/>
          </a:prstGeom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647118" y="4020087"/>
            <a:ext cx="559462" cy="340994"/>
          </a:xfrm>
          <a:prstGeom prst="rect">
            <a:avLst/>
          </a:prstGeom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04</a:t>
            </a:r>
            <a:endParaRPr lang="en-US" sz="2100" b="1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52145" y="1505857"/>
            <a:ext cx="3087256" cy="2448513"/>
          </a:xfrm>
          <a:prstGeom prst="rect">
            <a:avLst/>
          </a:prstGeom>
          <a:gradFill>
            <a:gsLst>
              <a:gs pos="0">
                <a:schemeClr val="lt1">
                  <a:alpha val="0"/>
                </a:schemeClr>
              </a:gs>
              <a:gs pos="100000">
                <a:schemeClr val="lt2">
                  <a:alpha val="100000"/>
                </a:schemeClr>
              </a:gs>
            </a:gsLst>
            <a:lin ang="16200000"/>
          </a:gradFill>
        </p:spPr>
      </p:sp>
      <p:sp>
        <p:nvSpPr>
          <p:cNvPr id="3" name="AutoShape 3"/>
          <p:cNvSpPr/>
          <p:nvPr/>
        </p:nvSpPr>
        <p:spPr>
          <a:xfrm>
            <a:off x="8129196" y="3967915"/>
            <a:ext cx="3087256" cy="2448513"/>
          </a:xfrm>
          <a:prstGeom prst="rect">
            <a:avLst/>
          </a:prstGeom>
          <a:gradFill>
            <a:gsLst>
              <a:gs pos="0">
                <a:schemeClr val="lt1">
                  <a:alpha val="0"/>
                </a:schemeClr>
              </a:gs>
              <a:gs pos="100000">
                <a:schemeClr val="lt2">
                  <a:alpha val="100000"/>
                </a:schemeClr>
              </a:gs>
            </a:gsLst>
            <a:lin ang="16200000"/>
          </a:gradFill>
        </p:spPr>
      </p:sp>
      <p:sp>
        <p:nvSpPr>
          <p:cNvPr id="4" name="AutoShape 4"/>
          <p:cNvSpPr/>
          <p:nvPr/>
        </p:nvSpPr>
        <p:spPr>
          <a:xfrm>
            <a:off x="1065923" y="3967915"/>
            <a:ext cx="3087256" cy="2448513"/>
          </a:xfrm>
          <a:prstGeom prst="rect">
            <a:avLst/>
          </a:prstGeom>
          <a:gradFill>
            <a:gsLst>
              <a:gs pos="0">
                <a:schemeClr val="lt1">
                  <a:alpha val="0"/>
                </a:schemeClr>
              </a:gs>
              <a:gs pos="100000">
                <a:schemeClr val="lt2">
                  <a:alpha val="100000"/>
                </a:schemeClr>
              </a:gs>
            </a:gsLst>
            <a:lin ang="16200000"/>
          </a:gradFill>
        </p:spPr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未来改进方向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751830" y="3591361"/>
            <a:ext cx="3577051" cy="561048"/>
          </a:xfrm>
          <a:custGeom>
            <a:avLst/>
            <a:gdLst/>
            <a:ahLst/>
            <a:cxnLst/>
            <a:rect l="l" t="t" r="r" b="b"/>
            <a:pathLst>
              <a:path w="4229101" h="507819">
                <a:moveTo>
                  <a:pt x="0" y="0"/>
                </a:moveTo>
                <a:lnTo>
                  <a:pt x="4117569" y="0"/>
                </a:lnTo>
                <a:lnTo>
                  <a:pt x="4229101" y="253910"/>
                </a:lnTo>
                <a:lnTo>
                  <a:pt x="4117569" y="507819"/>
                </a:lnTo>
                <a:lnTo>
                  <a:pt x="0" y="507819"/>
                </a:lnTo>
                <a:lnTo>
                  <a:pt x="111532" y="25391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7" name="Freeform 7"/>
          <p:cNvSpPr/>
          <p:nvPr/>
        </p:nvSpPr>
        <p:spPr>
          <a:xfrm>
            <a:off x="4307248" y="3591655"/>
            <a:ext cx="3577051" cy="561048"/>
          </a:xfrm>
          <a:custGeom>
            <a:avLst/>
            <a:gdLst/>
            <a:ahLst/>
            <a:cxnLst/>
            <a:rect l="l" t="t" r="r" b="b"/>
            <a:pathLst>
              <a:path w="4229101" h="507819">
                <a:moveTo>
                  <a:pt x="0" y="0"/>
                </a:moveTo>
                <a:lnTo>
                  <a:pt x="4117569" y="0"/>
                </a:lnTo>
                <a:lnTo>
                  <a:pt x="4229101" y="253910"/>
                </a:lnTo>
                <a:lnTo>
                  <a:pt x="4117569" y="507819"/>
                </a:lnTo>
                <a:lnTo>
                  <a:pt x="0" y="507819"/>
                </a:lnTo>
                <a:lnTo>
                  <a:pt x="111532" y="253910"/>
                </a:lnTo>
              </a:path>
            </a:pathLst>
          </a:custGeom>
          <a:solidFill>
            <a:schemeClr val="accent4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7884299" y="3591655"/>
            <a:ext cx="3577051" cy="561048"/>
          </a:xfrm>
          <a:custGeom>
            <a:avLst/>
            <a:gdLst/>
            <a:ahLst/>
            <a:cxnLst/>
            <a:rect l="l" t="t" r="r" b="b"/>
            <a:pathLst>
              <a:path w="4229101" h="507819">
                <a:moveTo>
                  <a:pt x="0" y="0"/>
                </a:moveTo>
                <a:lnTo>
                  <a:pt x="4117569" y="0"/>
                </a:lnTo>
                <a:lnTo>
                  <a:pt x="4229101" y="253910"/>
                </a:lnTo>
                <a:lnTo>
                  <a:pt x="4117569" y="507819"/>
                </a:lnTo>
                <a:lnTo>
                  <a:pt x="0" y="507819"/>
                </a:lnTo>
                <a:lnTo>
                  <a:pt x="111532" y="253910"/>
                </a:lnTo>
              </a:path>
            </a:pathLst>
          </a:custGeom>
          <a:solidFill>
            <a:schemeClr val="accent6">
              <a:alpha val="100000"/>
            </a:schemeClr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1050546" y="1505857"/>
            <a:ext cx="3005958" cy="1874851"/>
          </a:xfrm>
          <a:prstGeom prst="rect">
            <a:avLst/>
          </a:prstGeom>
          <a:ln w="12668">
            <a:solidFill>
              <a:schemeClr val="accent1"/>
            </a:solidFill>
            <a:prstDash val="solid"/>
          </a:ln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alphaModFix amt="100000"/>
          </a:blip>
          <a:srcRect t="3210" b="3210"/>
          <a:stretch>
            <a:fillRect/>
          </a:stretch>
        </p:blipFill>
        <p:spPr>
          <a:xfrm>
            <a:off x="4592794" y="4395606"/>
            <a:ext cx="3005958" cy="1874851"/>
          </a:xfrm>
          <a:prstGeom prst="rect">
            <a:avLst/>
          </a:prstGeom>
          <a:ln w="12668">
            <a:solidFill>
              <a:schemeClr val="accent1"/>
            </a:solidFill>
            <a:prstDash val="solid"/>
          </a:ln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8169846" y="1505857"/>
            <a:ext cx="3005958" cy="1874851"/>
          </a:xfrm>
          <a:prstGeom prst="rect">
            <a:avLst/>
          </a:prstGeom>
          <a:ln w="12668">
            <a:solidFill>
              <a:schemeClr val="accent1"/>
            </a:solidFill>
            <a:prstDash val="solid"/>
          </a:ln>
        </p:spPr>
      </p:pic>
      <p:sp>
        <p:nvSpPr>
          <p:cNvPr id="12" name="TextBox 12"/>
          <p:cNvSpPr txBox="1"/>
          <p:nvPr/>
        </p:nvSpPr>
        <p:spPr>
          <a:xfrm>
            <a:off x="1074382" y="4420514"/>
            <a:ext cx="2914491" cy="560761"/>
          </a:xfrm>
          <a:prstGeom prst="rect">
            <a:avLst/>
          </a:prstGeom>
        </p:spPr>
        <p:txBody>
          <a:bodyPr vert="horz" wrap="square" lIns="76200" tIns="0" rIns="57150" bIns="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移动端适配优化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24823" y="4971031"/>
            <a:ext cx="3213608" cy="1242957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计划开发原生APP或深度适配移动端浏览器，解决当前响应式布局在部分移动设备上的显示兼容性问题，提升移动用户体验。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612719" y="1571876"/>
            <a:ext cx="2954298" cy="560761"/>
          </a:xfrm>
          <a:prstGeom prst="rect">
            <a:avLst/>
          </a:prstGeom>
        </p:spPr>
        <p:txBody>
          <a:bodyPr vert="horz" wrap="square" lIns="76200" tIns="0" rIns="57150" bIns="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4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智能匹配扩展</a:t>
            </a:r>
            <a:endParaRPr lang="en-US" sz="2400" b="1">
              <a:solidFill>
                <a:schemeClr val="accent4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467838" y="2070075"/>
            <a:ext cx="3244061" cy="1242957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拟引入机器学习算法，通过分析领养者填写的问卷数据和历史领养记录，实现更精准的宠物-领养者智能匹配推荐。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46416" y="4420514"/>
            <a:ext cx="2954412" cy="560761"/>
          </a:xfrm>
          <a:prstGeom prst="rect">
            <a:avLst/>
          </a:prstGeom>
        </p:spPr>
        <p:txBody>
          <a:bodyPr vert="horz" wrap="square" lIns="76200" tIns="0" rIns="57150" bIns="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6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社区功能增强</a:t>
            </a:r>
            <a:endParaRPr lang="en-US" sz="2400" b="1">
              <a:solidFill>
                <a:schemeClr val="accent6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021552" y="4971031"/>
            <a:ext cx="3204140" cy="1242957"/>
          </a:xfrm>
          <a:prstGeom prst="rect">
            <a:avLst/>
          </a:prstGeom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规划增加宠物养育知识社区、在线兽医咨询等增值服务模块，构建更完善的宠物领养后支持体系。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2334095" y="3665624"/>
            <a:ext cx="412521" cy="41252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9" name="Freeform 19"/>
          <p:cNvSpPr/>
          <p:nvPr/>
        </p:nvSpPr>
        <p:spPr>
          <a:xfrm>
            <a:off x="5927547" y="3703953"/>
            <a:ext cx="336452" cy="33645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0" name="Freeform 20"/>
          <p:cNvSpPr/>
          <p:nvPr/>
        </p:nvSpPr>
        <p:spPr>
          <a:xfrm>
            <a:off x="9494081" y="3693435"/>
            <a:ext cx="357486" cy="35748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3600" y="1531537"/>
            <a:ext cx="7924800" cy="22669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725" b="1">
                <a:solidFill>
                  <a:srgbClr val="50832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10725" b="1">
              <a:solidFill>
                <a:srgbClr val="50832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222222"/>
      </a:dk1>
      <a:lt1>
        <a:srgbClr val="FFFFFF"/>
      </a:lt1>
      <a:dk2>
        <a:srgbClr val="5C8D29"/>
      </a:dk2>
      <a:lt2>
        <a:srgbClr val="EFF9E1"/>
      </a:lt2>
      <a:accent1>
        <a:srgbClr val="72BB57"/>
      </a:accent1>
      <a:accent2>
        <a:srgbClr val="72BB57"/>
      </a:accent2>
      <a:accent3>
        <a:srgbClr val="3FA01B"/>
      </a:accent3>
      <a:accent4>
        <a:srgbClr val="368F16"/>
      </a:accent4>
      <a:accent5>
        <a:srgbClr val="2D7F10"/>
      </a:accent5>
      <a:accent6>
        <a:srgbClr val="207004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4788</Words>
  <Application>WPS 演示</Application>
  <PresentationFormat>宽屏</PresentationFormat>
  <Paragraphs>402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Noto Sans SC</vt:lpstr>
      <vt:lpstr>Arial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Administrator</cp:lastModifiedBy>
  <cp:revision>3</cp:revision>
  <dcterms:created xsi:type="dcterms:W3CDTF">2025-10-20T11:38:00Z</dcterms:created>
  <dcterms:modified xsi:type="dcterms:W3CDTF">2025-12-05T02:30:50Z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405241daae04baeb58b6f4ee38dd877d_1764901801_8c8d2ad32d59a456f324c49ca264f290","ReservedCode1":"b6538892809e7c1832b39a828af54bbec63282ae2a6b1174f602fe7307409a89","ContentPropagator":"001191110000802100433B10001","PropagateID":"405241daae04baeb58b6f4ee38dd877d_1764901801_8c8d2ad32d59a456f324c49ca264f290","ReservedCode2":"b6538892809e7c1832b39a828af54bbec63282ae2a6b1174f602fe7307409a89"}</vt:lpwstr>
  </property>
  <property fmtid="{D5CDD505-2E9C-101B-9397-08002B2CF9AE}" pid="3" name="ICV">
    <vt:lpwstr>DAACDC0F7EA94B6887C7669C3B4C0407_12</vt:lpwstr>
  </property>
  <property fmtid="{D5CDD505-2E9C-101B-9397-08002B2CF9AE}" pid="4" name="KSOProductBuildVer">
    <vt:lpwstr>2052-12.1.0.21171</vt:lpwstr>
  </property>
</Properties>
</file>