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ustom.xml" ContentType="application/vnd.openxmlformats-officedocument.custom-properti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Relationship Id="rId4" Type="http://schemas.openxmlformats.org/officeDocument/2006/relationships/custom-properties" Target="docProps/custom.xml" 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notesMasterIdLst>
    <p:notesMasterId r:id="rId30"/>
  </p:notesMasterIdLst>
  <p:sldSz cx="12192000" cy="6858000"/>
  <p:notesSz cx="6858000" cy="12192000"/>
  <p:embeddedFontLst>
    <p:embeddedFont>
      <p:font typeface="MiSans" charset="-122" pitchFamily="34"/>
      <p:regular r:id="rId35"/>
    </p:embeddedFont>
    <p:embeddedFont>
      <p:font typeface="Noto Sans SC" charset="-122" pitchFamily="34"/>
      <p:regular r:id="rId36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notesMaster" Target="notesMasters/notesMaster1.xml"/><Relationship Id="rId31" Type="http://schemas.openxmlformats.org/officeDocument/2006/relationships/presProps" Target="presProps.xml"/><Relationship Id="rId32" Type="http://schemas.openxmlformats.org/officeDocument/2006/relationships/viewProps" Target="viewProps.xml"/><Relationship Id="rId33" Type="http://schemas.openxmlformats.org/officeDocument/2006/relationships/theme" Target="theme/theme1.xml"/><Relationship Id="rId34" Type="http://schemas.openxmlformats.org/officeDocument/2006/relationships/tableStyles" Target="tableStyles.xml"/><Relationship Id="rId35" Type="http://schemas.openxmlformats.org/officeDocument/2006/relationships/font" Target="fonts/font1.fntdata"/><Relationship Id="rId36" Type="http://schemas.openxmlformats.org/officeDocument/2006/relationships/font" Target="fonts/font2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PTIST_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3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image" Target="../media/image-1-6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4.png"/><Relationship Id="rId6" Type="http://schemas.openxmlformats.org/officeDocument/2006/relationships/image" Target="../media/image-2-4.png"/><Relationship Id="rId7" Type="http://schemas.openxmlformats.org/officeDocument/2006/relationships/image" Target="../media/image-2-4.png"/><Relationship Id="rId8" Type="http://schemas.openxmlformats.org/officeDocument/2006/relationships/image" Target="../media/image-2-4.png"/><Relationship Id="rId9" Type="http://schemas.openxmlformats.org/officeDocument/2006/relationships/image" Target="../media/image-2-9.png"/><Relationship Id="rId10" Type="http://schemas.openxmlformats.org/officeDocument/2006/relationships/image" Target="../media/image-2-10.png"/><Relationship Id="rId11" Type="http://schemas.openxmlformats.org/officeDocument/2006/relationships/image" Target="../media/image-2-9.png"/><Relationship Id="rId12" Type="http://schemas.openxmlformats.org/officeDocument/2006/relationships/image" Target="../media/image-2-10.png"/><Relationship Id="rId13" Type="http://schemas.openxmlformats.org/officeDocument/2006/relationships/image" Target="../media/image-2-9.png"/><Relationship Id="rId14" Type="http://schemas.openxmlformats.org/officeDocument/2006/relationships/image" Target="../media/image-2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2-4.png"/><Relationship Id="rId4" Type="http://schemas.openxmlformats.org/officeDocument/2006/relationships/image" Target="../media/image-2-10.png"/><Relationship Id="rId5" Type="http://schemas.openxmlformats.org/officeDocument/2006/relationships/image" Target="../media/image-1-5.png"/><Relationship Id="rId6" Type="http://schemas.openxmlformats.org/officeDocument/2006/relationships/image" Target="../media/image-2-4.png"/><Relationship Id="rId7" Type="http://schemas.openxmlformats.org/officeDocument/2006/relationships/image" Target="../media/image-2-9.png"/><Relationship Id="rId8" Type="http://schemas.openxmlformats.org/officeDocument/2006/relationships/image" Target="../media/image-1-3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5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13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16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8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19-2.jp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1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4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3.png"/><Relationship Id="rId4" Type="http://schemas.openxmlformats.org/officeDocument/2006/relationships/image" Target="../media/image-1-5.png"/><Relationship Id="rId5" Type="http://schemas.openxmlformats.org/officeDocument/2006/relationships/image" Target="../media/image-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jpg"/><Relationship Id="rId2" Type="http://schemas.openxmlformats.org/officeDocument/2006/relationships/image" Target="../media/image-27-2.png"/><Relationship Id="rId3" Type="http://schemas.openxmlformats.org/officeDocument/2006/relationships/image" Target="../media/image-27-3.sv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8-image-1.jpeg"/><Relationship Id="rId2" Type="http://schemas.openxmlformats.org/officeDocument/2006/relationships/image" Target="../media/image-1-2.jpg"/><Relationship Id="rId3" Type="http://schemas.openxmlformats.org/officeDocument/2006/relationships/image" Target="../media/image-1-6.png"/><Relationship Id="rId4" Type="http://schemas.openxmlformats.org/officeDocument/2006/relationships/image" Target="../media/image-1-6.png"/><Relationship Id="rId5" Type="http://schemas.openxmlformats.org/officeDocument/2006/relationships/image" Target="../media/image-1-3.png"/><Relationship Id="rId6" Type="http://schemas.openxmlformats.org/officeDocument/2006/relationships/image" Target="../media/image-1-5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25000"/>
          </a:blip>
          <a:srcRect l="0" r="0" t="22162" b="0"/>
          <a:stretch/>
        </p:blipFill>
        <p:spPr>
          <a:xfrm>
            <a:off x="2527935" y="249555"/>
            <a:ext cx="2402840" cy="187198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4">
            <a:alphaModFix amt="25000"/>
          </a:blip>
          <a:srcRect l="0" r="0" t="22162" b="0"/>
          <a:stretch/>
        </p:blipFill>
        <p:spPr>
          <a:xfrm>
            <a:off x="8163560" y="2559685"/>
            <a:ext cx="3218815" cy="2507615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>
            <a:off x="-6985" y="0"/>
            <a:ext cx="5052060" cy="687070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8-13:43:37-d2v6q2dnfo2stf9dk94g.png">    </p:cNvPr>
          <p:cNvPicPr>
            <a:picLocks noChangeAspect="1"/>
          </p:cNvPicPr>
          <p:nvPr/>
        </p:nvPicPr>
        <p:blipFill>
          <a:blip r:embed="rId6"/>
          <a:srcRect l="-2189" r="-1417" t="-15430" b="-11298"/>
          <a:stretch/>
        </p:blipFill>
        <p:spPr>
          <a:xfrm>
            <a:off x="6334125" y="5113655"/>
            <a:ext cx="2346325" cy="954405"/>
          </a:xfrm>
          <a:prstGeom prst="rect">
            <a:avLst/>
          </a:prstGeom>
        </p:spPr>
      </p:pic>
      <p:sp>
        <p:nvSpPr>
          <p:cNvPr id="7" name="Text 0"/>
          <p:cNvSpPr/>
          <p:nvPr/>
        </p:nvSpPr>
        <p:spPr>
          <a:xfrm>
            <a:off x="6333490" y="5403215"/>
            <a:ext cx="2346960" cy="3067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汇报人:Kimi AI</a:t>
            </a:r>
            <a:endParaRPr lang="en-US" sz="1600" dirty="0"/>
          </a:p>
        </p:txBody>
      </p:sp>
      <p:pic>
        <p:nvPicPr>
          <p:cNvPr id="8" name="Image 5" descr="https://kimi-img.moonshot.cn/pub/slides/slides_tmpl/image/25-09-08-13:43:37-d2v6q2dnfo2stf9dk94g.png">    </p:cNvPr>
          <p:cNvPicPr>
            <a:picLocks noChangeAspect="1"/>
          </p:cNvPicPr>
          <p:nvPr/>
        </p:nvPicPr>
        <p:blipFill>
          <a:blip r:embed="rId7"/>
          <a:srcRect l="-2278" r="-381" t="-15430" b="-7841"/>
          <a:stretch/>
        </p:blipFill>
        <p:spPr>
          <a:xfrm>
            <a:off x="8855075" y="5113655"/>
            <a:ext cx="2507615" cy="928370"/>
          </a:xfrm>
          <a:prstGeom prst="rect">
            <a:avLst/>
          </a:prstGeom>
        </p:spPr>
      </p:pic>
      <p:sp>
        <p:nvSpPr>
          <p:cNvPr id="9" name="Text 1"/>
          <p:cNvSpPr/>
          <p:nvPr/>
        </p:nvSpPr>
        <p:spPr>
          <a:xfrm>
            <a:off x="8931910" y="5403215"/>
            <a:ext cx="2430780" cy="3067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时间:2025/01/01</a:t>
            </a:r>
            <a:endParaRPr lang="en-US" sz="1600" dirty="0"/>
          </a:p>
        </p:txBody>
      </p:sp>
      <p:sp>
        <p:nvSpPr>
          <p:cNvPr id="10" name="Shape 2"/>
          <p:cNvSpPr/>
          <p:nvPr/>
        </p:nvSpPr>
        <p:spPr>
          <a:xfrm>
            <a:off x="5044440" y="3613785"/>
            <a:ext cx="1051560" cy="622300"/>
          </a:xfrm>
          <a:custGeom>
            <a:avLst/>
            <a:gdLst/>
            <a:ahLst/>
            <a:cxnLst/>
            <a:rect l="l" t="t" r="r" b="b"/>
            <a:pathLst>
              <a:path w="1051560" h="622300">
                <a:moveTo>
                  <a:pt x="46815" y="22187"/>
                </a:moveTo>
                <a:cubicBezTo>
                  <a:pt x="46815" y="34488"/>
                  <a:pt x="36134" y="44461"/>
                  <a:pt x="22958" y="44461"/>
                </a:cubicBezTo>
                <a:cubicBezTo>
                  <a:pt x="9782" y="44461"/>
                  <a:pt x="-899" y="34488"/>
                  <a:pt x="-899" y="22187"/>
                </a:cubicBezTo>
                <a:cubicBezTo>
                  <a:pt x="-899" y="9885"/>
                  <a:pt x="9782" y="-87"/>
                  <a:pt x="22958" y="-87"/>
                </a:cubicBezTo>
                <a:cubicBezTo>
                  <a:pt x="36129" y="-93"/>
                  <a:pt x="46809" y="9871"/>
                  <a:pt x="46815" y="22165"/>
                </a:cubicBezTo>
                <a:cubicBezTo>
                  <a:pt x="46815" y="22173"/>
                  <a:pt x="46815" y="22180"/>
                  <a:pt x="46815" y="22187"/>
                </a:cubicBezTo>
                <a:close/>
                <a:moveTo>
                  <a:pt x="247776" y="22187"/>
                </a:moveTo>
                <a:cubicBezTo>
                  <a:pt x="247776" y="34488"/>
                  <a:pt x="237095" y="44461"/>
                  <a:pt x="223919" y="44461"/>
                </a:cubicBezTo>
                <a:cubicBezTo>
                  <a:pt x="210744" y="44461"/>
                  <a:pt x="200062" y="34488"/>
                  <a:pt x="200062" y="22187"/>
                </a:cubicBezTo>
                <a:cubicBezTo>
                  <a:pt x="200062" y="9885"/>
                  <a:pt x="210744" y="-87"/>
                  <a:pt x="223919" y="-87"/>
                </a:cubicBezTo>
                <a:cubicBezTo>
                  <a:pt x="237087" y="-72"/>
                  <a:pt x="247761" y="9891"/>
                  <a:pt x="247776" y="22187"/>
                </a:cubicBezTo>
                <a:close/>
                <a:moveTo>
                  <a:pt x="448680" y="22187"/>
                </a:moveTo>
                <a:cubicBezTo>
                  <a:pt x="448680" y="34488"/>
                  <a:pt x="437998" y="44461"/>
                  <a:pt x="424823" y="44461"/>
                </a:cubicBezTo>
                <a:cubicBezTo>
                  <a:pt x="411647" y="44461"/>
                  <a:pt x="400966" y="34488"/>
                  <a:pt x="400966" y="22187"/>
                </a:cubicBezTo>
                <a:cubicBezTo>
                  <a:pt x="400966" y="9885"/>
                  <a:pt x="411647" y="-87"/>
                  <a:pt x="424823" y="-87"/>
                </a:cubicBezTo>
                <a:cubicBezTo>
                  <a:pt x="437993" y="-93"/>
                  <a:pt x="448673" y="9871"/>
                  <a:pt x="448680" y="22165"/>
                </a:cubicBezTo>
                <a:cubicBezTo>
                  <a:pt x="448680" y="22173"/>
                  <a:pt x="448680" y="22180"/>
                  <a:pt x="448680" y="22187"/>
                </a:cubicBezTo>
                <a:close/>
                <a:moveTo>
                  <a:pt x="649641" y="22187"/>
                </a:moveTo>
                <a:cubicBezTo>
                  <a:pt x="649641" y="34488"/>
                  <a:pt x="638960" y="44461"/>
                  <a:pt x="625784" y="44461"/>
                </a:cubicBezTo>
                <a:cubicBezTo>
                  <a:pt x="612608" y="44461"/>
                  <a:pt x="601927" y="34488"/>
                  <a:pt x="601927" y="22187"/>
                </a:cubicBezTo>
                <a:cubicBezTo>
                  <a:pt x="601927" y="9885"/>
                  <a:pt x="612608" y="-87"/>
                  <a:pt x="625784" y="-87"/>
                </a:cubicBezTo>
                <a:cubicBezTo>
                  <a:pt x="638954" y="-93"/>
                  <a:pt x="649633" y="9871"/>
                  <a:pt x="649641" y="22165"/>
                </a:cubicBezTo>
                <a:cubicBezTo>
                  <a:pt x="649641" y="22173"/>
                  <a:pt x="649641" y="22180"/>
                  <a:pt x="649641" y="22187"/>
                </a:cubicBezTo>
                <a:close/>
                <a:moveTo>
                  <a:pt x="850601" y="22187"/>
                </a:moveTo>
                <a:cubicBezTo>
                  <a:pt x="850601" y="34488"/>
                  <a:pt x="839920" y="44461"/>
                  <a:pt x="826744" y="44461"/>
                </a:cubicBezTo>
                <a:cubicBezTo>
                  <a:pt x="813569" y="44461"/>
                  <a:pt x="802887" y="34488"/>
                  <a:pt x="802887" y="22187"/>
                </a:cubicBezTo>
                <a:cubicBezTo>
                  <a:pt x="802887" y="9885"/>
                  <a:pt x="813569" y="-87"/>
                  <a:pt x="826744" y="-87"/>
                </a:cubicBezTo>
                <a:cubicBezTo>
                  <a:pt x="839914" y="-93"/>
                  <a:pt x="850594" y="9871"/>
                  <a:pt x="850601" y="22165"/>
                </a:cubicBezTo>
                <a:cubicBezTo>
                  <a:pt x="850601" y="22173"/>
                  <a:pt x="850601" y="22180"/>
                  <a:pt x="850601" y="22187"/>
                </a:cubicBezTo>
                <a:close/>
                <a:moveTo>
                  <a:pt x="1051560" y="22187"/>
                </a:moveTo>
                <a:cubicBezTo>
                  <a:pt x="1051560" y="34488"/>
                  <a:pt x="1040879" y="44461"/>
                  <a:pt x="1027703" y="44461"/>
                </a:cubicBezTo>
                <a:cubicBezTo>
                  <a:pt x="1014527" y="44461"/>
                  <a:pt x="1003846" y="34488"/>
                  <a:pt x="1003846" y="22187"/>
                </a:cubicBezTo>
                <a:cubicBezTo>
                  <a:pt x="1003846" y="9885"/>
                  <a:pt x="1014527" y="-87"/>
                  <a:pt x="1027703" y="-87"/>
                </a:cubicBezTo>
                <a:cubicBezTo>
                  <a:pt x="1040872" y="-72"/>
                  <a:pt x="1051545" y="9891"/>
                  <a:pt x="1051560" y="22187"/>
                </a:cubicBezTo>
                <a:close/>
                <a:moveTo>
                  <a:pt x="46815" y="166647"/>
                </a:moveTo>
                <a:cubicBezTo>
                  <a:pt x="46815" y="178948"/>
                  <a:pt x="36134" y="188920"/>
                  <a:pt x="22958" y="188920"/>
                </a:cubicBezTo>
                <a:cubicBezTo>
                  <a:pt x="9782" y="188920"/>
                  <a:pt x="-899" y="178948"/>
                  <a:pt x="-899" y="166647"/>
                </a:cubicBezTo>
                <a:cubicBezTo>
                  <a:pt x="-899" y="154345"/>
                  <a:pt x="9782" y="144373"/>
                  <a:pt x="22958" y="144373"/>
                </a:cubicBezTo>
                <a:cubicBezTo>
                  <a:pt x="36129" y="144367"/>
                  <a:pt x="46809" y="154331"/>
                  <a:pt x="46815" y="166626"/>
                </a:cubicBezTo>
                <a:cubicBezTo>
                  <a:pt x="46815" y="166633"/>
                  <a:pt x="46815" y="166640"/>
                  <a:pt x="46815" y="166647"/>
                </a:cubicBezTo>
                <a:close/>
                <a:moveTo>
                  <a:pt x="247776" y="166647"/>
                </a:moveTo>
                <a:cubicBezTo>
                  <a:pt x="247776" y="178948"/>
                  <a:pt x="237095" y="188920"/>
                  <a:pt x="223919" y="188920"/>
                </a:cubicBezTo>
                <a:cubicBezTo>
                  <a:pt x="210744" y="188920"/>
                  <a:pt x="200062" y="178948"/>
                  <a:pt x="200062" y="166647"/>
                </a:cubicBezTo>
                <a:cubicBezTo>
                  <a:pt x="200062" y="154345"/>
                  <a:pt x="210744" y="144373"/>
                  <a:pt x="223919" y="144373"/>
                </a:cubicBezTo>
                <a:cubicBezTo>
                  <a:pt x="237087" y="144388"/>
                  <a:pt x="247761" y="154351"/>
                  <a:pt x="247776" y="166647"/>
                </a:cubicBezTo>
                <a:close/>
                <a:moveTo>
                  <a:pt x="448680" y="166647"/>
                </a:moveTo>
                <a:cubicBezTo>
                  <a:pt x="448680" y="178948"/>
                  <a:pt x="437998" y="188920"/>
                  <a:pt x="424823" y="188920"/>
                </a:cubicBezTo>
                <a:cubicBezTo>
                  <a:pt x="411647" y="188920"/>
                  <a:pt x="400966" y="178948"/>
                  <a:pt x="400966" y="166647"/>
                </a:cubicBezTo>
                <a:cubicBezTo>
                  <a:pt x="400966" y="154345"/>
                  <a:pt x="411647" y="144373"/>
                  <a:pt x="424823" y="144373"/>
                </a:cubicBezTo>
                <a:cubicBezTo>
                  <a:pt x="437993" y="144367"/>
                  <a:pt x="448673" y="154331"/>
                  <a:pt x="448680" y="166626"/>
                </a:cubicBezTo>
                <a:cubicBezTo>
                  <a:pt x="448680" y="166633"/>
                  <a:pt x="448680" y="166640"/>
                  <a:pt x="448680" y="166647"/>
                </a:cubicBezTo>
                <a:close/>
                <a:moveTo>
                  <a:pt x="649641" y="166647"/>
                </a:moveTo>
                <a:cubicBezTo>
                  <a:pt x="649641" y="178948"/>
                  <a:pt x="638960" y="188920"/>
                  <a:pt x="625784" y="188920"/>
                </a:cubicBezTo>
                <a:cubicBezTo>
                  <a:pt x="612608" y="188920"/>
                  <a:pt x="601927" y="178948"/>
                  <a:pt x="601927" y="166647"/>
                </a:cubicBezTo>
                <a:cubicBezTo>
                  <a:pt x="601927" y="154345"/>
                  <a:pt x="612608" y="144373"/>
                  <a:pt x="625784" y="144373"/>
                </a:cubicBezTo>
                <a:cubicBezTo>
                  <a:pt x="638954" y="144367"/>
                  <a:pt x="649633" y="154331"/>
                  <a:pt x="649641" y="166626"/>
                </a:cubicBezTo>
                <a:cubicBezTo>
                  <a:pt x="649641" y="166633"/>
                  <a:pt x="649641" y="166640"/>
                  <a:pt x="649641" y="166647"/>
                </a:cubicBezTo>
                <a:close/>
                <a:moveTo>
                  <a:pt x="850601" y="166647"/>
                </a:moveTo>
                <a:cubicBezTo>
                  <a:pt x="850601" y="178948"/>
                  <a:pt x="839920" y="188920"/>
                  <a:pt x="826744" y="188920"/>
                </a:cubicBezTo>
                <a:cubicBezTo>
                  <a:pt x="813569" y="188920"/>
                  <a:pt x="802887" y="178948"/>
                  <a:pt x="802887" y="166647"/>
                </a:cubicBezTo>
                <a:cubicBezTo>
                  <a:pt x="802887" y="154345"/>
                  <a:pt x="813569" y="144373"/>
                  <a:pt x="826744" y="144373"/>
                </a:cubicBezTo>
                <a:cubicBezTo>
                  <a:pt x="839914" y="144367"/>
                  <a:pt x="850594" y="154331"/>
                  <a:pt x="850601" y="166626"/>
                </a:cubicBezTo>
                <a:cubicBezTo>
                  <a:pt x="850601" y="166633"/>
                  <a:pt x="850601" y="166640"/>
                  <a:pt x="850601" y="166647"/>
                </a:cubicBezTo>
                <a:close/>
                <a:moveTo>
                  <a:pt x="1051560" y="166647"/>
                </a:moveTo>
                <a:cubicBezTo>
                  <a:pt x="1051560" y="178948"/>
                  <a:pt x="1040879" y="188920"/>
                  <a:pt x="1027703" y="188920"/>
                </a:cubicBezTo>
                <a:cubicBezTo>
                  <a:pt x="1014527" y="188920"/>
                  <a:pt x="1003846" y="178948"/>
                  <a:pt x="1003846" y="166647"/>
                </a:cubicBezTo>
                <a:cubicBezTo>
                  <a:pt x="1003846" y="154345"/>
                  <a:pt x="1014527" y="144373"/>
                  <a:pt x="1027703" y="144373"/>
                </a:cubicBezTo>
                <a:cubicBezTo>
                  <a:pt x="1040872" y="144388"/>
                  <a:pt x="1051545" y="154351"/>
                  <a:pt x="1051560" y="166647"/>
                </a:cubicBezTo>
                <a:close/>
                <a:moveTo>
                  <a:pt x="46815" y="311107"/>
                </a:moveTo>
                <a:cubicBezTo>
                  <a:pt x="46815" y="323408"/>
                  <a:pt x="36134" y="333380"/>
                  <a:pt x="22958" y="333380"/>
                </a:cubicBezTo>
                <a:cubicBezTo>
                  <a:pt x="9782" y="333380"/>
                  <a:pt x="-899" y="323408"/>
                  <a:pt x="-899" y="311107"/>
                </a:cubicBezTo>
                <a:cubicBezTo>
                  <a:pt x="-899" y="298805"/>
                  <a:pt x="9782" y="288833"/>
                  <a:pt x="22958" y="288833"/>
                </a:cubicBezTo>
                <a:cubicBezTo>
                  <a:pt x="36129" y="288827"/>
                  <a:pt x="46809" y="298789"/>
                  <a:pt x="46815" y="311085"/>
                </a:cubicBezTo>
                <a:cubicBezTo>
                  <a:pt x="46815" y="311092"/>
                  <a:pt x="46815" y="311100"/>
                  <a:pt x="46815" y="311107"/>
                </a:cubicBezTo>
                <a:close/>
                <a:moveTo>
                  <a:pt x="247776" y="311107"/>
                </a:moveTo>
                <a:cubicBezTo>
                  <a:pt x="247776" y="323408"/>
                  <a:pt x="237095" y="333380"/>
                  <a:pt x="223919" y="333380"/>
                </a:cubicBezTo>
                <a:cubicBezTo>
                  <a:pt x="210744" y="333380"/>
                  <a:pt x="200062" y="323408"/>
                  <a:pt x="200062" y="311107"/>
                </a:cubicBezTo>
                <a:cubicBezTo>
                  <a:pt x="200062" y="298805"/>
                  <a:pt x="210744" y="288833"/>
                  <a:pt x="223919" y="288833"/>
                </a:cubicBezTo>
                <a:cubicBezTo>
                  <a:pt x="237087" y="288847"/>
                  <a:pt x="247761" y="298811"/>
                  <a:pt x="247776" y="311107"/>
                </a:cubicBezTo>
                <a:close/>
                <a:moveTo>
                  <a:pt x="448680" y="311107"/>
                </a:moveTo>
                <a:cubicBezTo>
                  <a:pt x="448680" y="323408"/>
                  <a:pt x="437998" y="333380"/>
                  <a:pt x="424823" y="333380"/>
                </a:cubicBezTo>
                <a:cubicBezTo>
                  <a:pt x="411647" y="333380"/>
                  <a:pt x="400966" y="323408"/>
                  <a:pt x="400966" y="311107"/>
                </a:cubicBezTo>
                <a:cubicBezTo>
                  <a:pt x="400966" y="298805"/>
                  <a:pt x="411647" y="288833"/>
                  <a:pt x="424823" y="288833"/>
                </a:cubicBezTo>
                <a:cubicBezTo>
                  <a:pt x="437993" y="288827"/>
                  <a:pt x="448673" y="298789"/>
                  <a:pt x="448680" y="311085"/>
                </a:cubicBezTo>
                <a:cubicBezTo>
                  <a:pt x="448680" y="311092"/>
                  <a:pt x="448680" y="311100"/>
                  <a:pt x="448680" y="311107"/>
                </a:cubicBezTo>
                <a:close/>
                <a:moveTo>
                  <a:pt x="649641" y="311107"/>
                </a:moveTo>
                <a:cubicBezTo>
                  <a:pt x="649641" y="323408"/>
                  <a:pt x="638960" y="333380"/>
                  <a:pt x="625784" y="333380"/>
                </a:cubicBezTo>
                <a:cubicBezTo>
                  <a:pt x="612608" y="333380"/>
                  <a:pt x="601927" y="323408"/>
                  <a:pt x="601927" y="311107"/>
                </a:cubicBezTo>
                <a:cubicBezTo>
                  <a:pt x="601927" y="298805"/>
                  <a:pt x="612608" y="288833"/>
                  <a:pt x="625784" y="288833"/>
                </a:cubicBezTo>
                <a:cubicBezTo>
                  <a:pt x="638954" y="288827"/>
                  <a:pt x="649633" y="298789"/>
                  <a:pt x="649641" y="311085"/>
                </a:cubicBezTo>
                <a:cubicBezTo>
                  <a:pt x="649641" y="311092"/>
                  <a:pt x="649641" y="311100"/>
                  <a:pt x="649641" y="311107"/>
                </a:cubicBezTo>
                <a:close/>
                <a:moveTo>
                  <a:pt x="850601" y="311107"/>
                </a:moveTo>
                <a:cubicBezTo>
                  <a:pt x="850601" y="323408"/>
                  <a:pt x="839920" y="333380"/>
                  <a:pt x="826744" y="333380"/>
                </a:cubicBezTo>
                <a:cubicBezTo>
                  <a:pt x="813569" y="333380"/>
                  <a:pt x="802887" y="323408"/>
                  <a:pt x="802887" y="311107"/>
                </a:cubicBezTo>
                <a:cubicBezTo>
                  <a:pt x="802887" y="298805"/>
                  <a:pt x="813569" y="288833"/>
                  <a:pt x="826744" y="288833"/>
                </a:cubicBezTo>
                <a:cubicBezTo>
                  <a:pt x="839914" y="288827"/>
                  <a:pt x="850594" y="298789"/>
                  <a:pt x="850601" y="311085"/>
                </a:cubicBezTo>
                <a:cubicBezTo>
                  <a:pt x="850601" y="311092"/>
                  <a:pt x="850601" y="311100"/>
                  <a:pt x="850601" y="311107"/>
                </a:cubicBezTo>
                <a:close/>
                <a:moveTo>
                  <a:pt x="1051560" y="311107"/>
                </a:moveTo>
                <a:cubicBezTo>
                  <a:pt x="1051560" y="323408"/>
                  <a:pt x="1040879" y="333380"/>
                  <a:pt x="1027703" y="333380"/>
                </a:cubicBezTo>
                <a:cubicBezTo>
                  <a:pt x="1014527" y="333380"/>
                  <a:pt x="1003846" y="323408"/>
                  <a:pt x="1003846" y="311107"/>
                </a:cubicBezTo>
                <a:cubicBezTo>
                  <a:pt x="1003846" y="298805"/>
                  <a:pt x="1014527" y="288833"/>
                  <a:pt x="1027703" y="288833"/>
                </a:cubicBezTo>
                <a:cubicBezTo>
                  <a:pt x="1040872" y="288847"/>
                  <a:pt x="1051545" y="298811"/>
                  <a:pt x="1051560" y="311107"/>
                </a:cubicBezTo>
                <a:close/>
                <a:moveTo>
                  <a:pt x="46815" y="455566"/>
                </a:moveTo>
                <a:cubicBezTo>
                  <a:pt x="46815" y="467868"/>
                  <a:pt x="36134" y="477840"/>
                  <a:pt x="22958" y="477840"/>
                </a:cubicBezTo>
                <a:cubicBezTo>
                  <a:pt x="9782" y="477840"/>
                  <a:pt x="-899" y="467868"/>
                  <a:pt x="-899" y="455566"/>
                </a:cubicBezTo>
                <a:cubicBezTo>
                  <a:pt x="-899" y="443265"/>
                  <a:pt x="9782" y="433293"/>
                  <a:pt x="22958" y="433293"/>
                </a:cubicBezTo>
                <a:cubicBezTo>
                  <a:pt x="36129" y="433287"/>
                  <a:pt x="46809" y="443249"/>
                  <a:pt x="46815" y="455545"/>
                </a:cubicBezTo>
                <a:cubicBezTo>
                  <a:pt x="46815" y="455553"/>
                  <a:pt x="46815" y="455560"/>
                  <a:pt x="46815" y="455566"/>
                </a:cubicBezTo>
                <a:close/>
                <a:moveTo>
                  <a:pt x="247776" y="455566"/>
                </a:moveTo>
                <a:cubicBezTo>
                  <a:pt x="247776" y="467868"/>
                  <a:pt x="237095" y="477840"/>
                  <a:pt x="223919" y="477840"/>
                </a:cubicBezTo>
                <a:cubicBezTo>
                  <a:pt x="210744" y="477840"/>
                  <a:pt x="200062" y="467868"/>
                  <a:pt x="200062" y="455566"/>
                </a:cubicBezTo>
                <a:cubicBezTo>
                  <a:pt x="200062" y="443265"/>
                  <a:pt x="210744" y="433293"/>
                  <a:pt x="223919" y="433293"/>
                </a:cubicBezTo>
                <a:cubicBezTo>
                  <a:pt x="237087" y="433307"/>
                  <a:pt x="247761" y="443271"/>
                  <a:pt x="247776" y="455566"/>
                </a:cubicBezTo>
                <a:close/>
                <a:moveTo>
                  <a:pt x="448680" y="455566"/>
                </a:moveTo>
                <a:cubicBezTo>
                  <a:pt x="448680" y="467868"/>
                  <a:pt x="437998" y="477840"/>
                  <a:pt x="424823" y="477840"/>
                </a:cubicBezTo>
                <a:cubicBezTo>
                  <a:pt x="411647" y="477840"/>
                  <a:pt x="400966" y="467868"/>
                  <a:pt x="400966" y="455566"/>
                </a:cubicBezTo>
                <a:cubicBezTo>
                  <a:pt x="400966" y="443265"/>
                  <a:pt x="411647" y="433293"/>
                  <a:pt x="424823" y="433293"/>
                </a:cubicBezTo>
                <a:cubicBezTo>
                  <a:pt x="437993" y="433287"/>
                  <a:pt x="448673" y="443249"/>
                  <a:pt x="448680" y="455545"/>
                </a:cubicBezTo>
                <a:cubicBezTo>
                  <a:pt x="448680" y="455553"/>
                  <a:pt x="448680" y="455560"/>
                  <a:pt x="448680" y="455566"/>
                </a:cubicBezTo>
                <a:close/>
                <a:moveTo>
                  <a:pt x="649641" y="455566"/>
                </a:moveTo>
                <a:cubicBezTo>
                  <a:pt x="649641" y="467868"/>
                  <a:pt x="638960" y="477840"/>
                  <a:pt x="625784" y="477840"/>
                </a:cubicBezTo>
                <a:cubicBezTo>
                  <a:pt x="612608" y="477840"/>
                  <a:pt x="601927" y="467868"/>
                  <a:pt x="601927" y="455566"/>
                </a:cubicBezTo>
                <a:cubicBezTo>
                  <a:pt x="601927" y="443265"/>
                  <a:pt x="612608" y="433293"/>
                  <a:pt x="625784" y="433293"/>
                </a:cubicBezTo>
                <a:cubicBezTo>
                  <a:pt x="638954" y="433287"/>
                  <a:pt x="649633" y="443249"/>
                  <a:pt x="649641" y="455545"/>
                </a:cubicBezTo>
                <a:cubicBezTo>
                  <a:pt x="649641" y="455553"/>
                  <a:pt x="649641" y="455560"/>
                  <a:pt x="649641" y="455566"/>
                </a:cubicBezTo>
                <a:close/>
                <a:moveTo>
                  <a:pt x="850601" y="455566"/>
                </a:moveTo>
                <a:cubicBezTo>
                  <a:pt x="850601" y="467868"/>
                  <a:pt x="839920" y="477840"/>
                  <a:pt x="826744" y="477840"/>
                </a:cubicBezTo>
                <a:cubicBezTo>
                  <a:pt x="813569" y="477840"/>
                  <a:pt x="802887" y="467868"/>
                  <a:pt x="802887" y="455566"/>
                </a:cubicBezTo>
                <a:cubicBezTo>
                  <a:pt x="802887" y="443265"/>
                  <a:pt x="813569" y="433293"/>
                  <a:pt x="826744" y="433293"/>
                </a:cubicBezTo>
                <a:cubicBezTo>
                  <a:pt x="839914" y="433287"/>
                  <a:pt x="850594" y="443249"/>
                  <a:pt x="850601" y="455545"/>
                </a:cubicBezTo>
                <a:cubicBezTo>
                  <a:pt x="850601" y="455553"/>
                  <a:pt x="850601" y="455560"/>
                  <a:pt x="850601" y="455566"/>
                </a:cubicBezTo>
                <a:close/>
                <a:moveTo>
                  <a:pt x="1051560" y="455566"/>
                </a:moveTo>
                <a:cubicBezTo>
                  <a:pt x="1051560" y="467868"/>
                  <a:pt x="1040879" y="477840"/>
                  <a:pt x="1027703" y="477840"/>
                </a:cubicBezTo>
                <a:cubicBezTo>
                  <a:pt x="1014527" y="477840"/>
                  <a:pt x="1003846" y="467868"/>
                  <a:pt x="1003846" y="455566"/>
                </a:cubicBezTo>
                <a:cubicBezTo>
                  <a:pt x="1003846" y="443265"/>
                  <a:pt x="1014527" y="433293"/>
                  <a:pt x="1027703" y="433293"/>
                </a:cubicBezTo>
                <a:cubicBezTo>
                  <a:pt x="1040872" y="433307"/>
                  <a:pt x="1051545" y="443271"/>
                  <a:pt x="1051560" y="455566"/>
                </a:cubicBezTo>
                <a:close/>
                <a:moveTo>
                  <a:pt x="46815" y="600026"/>
                </a:moveTo>
                <a:cubicBezTo>
                  <a:pt x="46815" y="612328"/>
                  <a:pt x="36134" y="622300"/>
                  <a:pt x="22958" y="622300"/>
                </a:cubicBezTo>
                <a:cubicBezTo>
                  <a:pt x="9782" y="622300"/>
                  <a:pt x="-899" y="612328"/>
                  <a:pt x="-899" y="600026"/>
                </a:cubicBezTo>
                <a:cubicBezTo>
                  <a:pt x="-899" y="587725"/>
                  <a:pt x="9782" y="577752"/>
                  <a:pt x="22958" y="577752"/>
                </a:cubicBezTo>
                <a:cubicBezTo>
                  <a:pt x="36129" y="577746"/>
                  <a:pt x="46809" y="587709"/>
                  <a:pt x="46815" y="600005"/>
                </a:cubicBezTo>
                <a:cubicBezTo>
                  <a:pt x="46815" y="600012"/>
                  <a:pt x="46815" y="600018"/>
                  <a:pt x="46815" y="600026"/>
                </a:cubicBezTo>
                <a:close/>
                <a:moveTo>
                  <a:pt x="247776" y="600026"/>
                </a:moveTo>
                <a:cubicBezTo>
                  <a:pt x="247776" y="612328"/>
                  <a:pt x="237095" y="622300"/>
                  <a:pt x="223919" y="622300"/>
                </a:cubicBezTo>
                <a:cubicBezTo>
                  <a:pt x="210744" y="622300"/>
                  <a:pt x="200062" y="612328"/>
                  <a:pt x="200062" y="600026"/>
                </a:cubicBezTo>
                <a:cubicBezTo>
                  <a:pt x="200062" y="587725"/>
                  <a:pt x="210744" y="577752"/>
                  <a:pt x="223919" y="577752"/>
                </a:cubicBezTo>
                <a:cubicBezTo>
                  <a:pt x="237087" y="577766"/>
                  <a:pt x="247761" y="587731"/>
                  <a:pt x="247776" y="600026"/>
                </a:cubicBezTo>
                <a:close/>
                <a:moveTo>
                  <a:pt x="448680" y="600026"/>
                </a:moveTo>
                <a:cubicBezTo>
                  <a:pt x="448680" y="612328"/>
                  <a:pt x="437998" y="622300"/>
                  <a:pt x="424823" y="622300"/>
                </a:cubicBezTo>
                <a:cubicBezTo>
                  <a:pt x="411647" y="622300"/>
                  <a:pt x="400966" y="612328"/>
                  <a:pt x="400966" y="600026"/>
                </a:cubicBezTo>
                <a:cubicBezTo>
                  <a:pt x="400966" y="587725"/>
                  <a:pt x="411647" y="577752"/>
                  <a:pt x="424823" y="577752"/>
                </a:cubicBezTo>
                <a:cubicBezTo>
                  <a:pt x="437993" y="577746"/>
                  <a:pt x="448673" y="587709"/>
                  <a:pt x="448680" y="600005"/>
                </a:cubicBezTo>
                <a:cubicBezTo>
                  <a:pt x="448680" y="600012"/>
                  <a:pt x="448680" y="600018"/>
                  <a:pt x="448680" y="600026"/>
                </a:cubicBezTo>
                <a:close/>
                <a:moveTo>
                  <a:pt x="649641" y="600026"/>
                </a:moveTo>
                <a:cubicBezTo>
                  <a:pt x="649641" y="612328"/>
                  <a:pt x="638960" y="622300"/>
                  <a:pt x="625784" y="622300"/>
                </a:cubicBezTo>
                <a:cubicBezTo>
                  <a:pt x="612608" y="622300"/>
                  <a:pt x="601927" y="612328"/>
                  <a:pt x="601927" y="600026"/>
                </a:cubicBezTo>
                <a:cubicBezTo>
                  <a:pt x="601927" y="587725"/>
                  <a:pt x="612608" y="577752"/>
                  <a:pt x="625784" y="577752"/>
                </a:cubicBezTo>
                <a:cubicBezTo>
                  <a:pt x="638954" y="577746"/>
                  <a:pt x="649633" y="587709"/>
                  <a:pt x="649641" y="600005"/>
                </a:cubicBezTo>
                <a:cubicBezTo>
                  <a:pt x="649641" y="600012"/>
                  <a:pt x="649641" y="600018"/>
                  <a:pt x="649641" y="600026"/>
                </a:cubicBezTo>
                <a:close/>
                <a:moveTo>
                  <a:pt x="850601" y="600026"/>
                </a:moveTo>
                <a:cubicBezTo>
                  <a:pt x="850601" y="612328"/>
                  <a:pt x="839920" y="622300"/>
                  <a:pt x="826744" y="622300"/>
                </a:cubicBezTo>
                <a:cubicBezTo>
                  <a:pt x="813569" y="622300"/>
                  <a:pt x="802887" y="612328"/>
                  <a:pt x="802887" y="600026"/>
                </a:cubicBezTo>
                <a:cubicBezTo>
                  <a:pt x="802887" y="587725"/>
                  <a:pt x="813569" y="577752"/>
                  <a:pt x="826744" y="577752"/>
                </a:cubicBezTo>
                <a:cubicBezTo>
                  <a:pt x="839914" y="577746"/>
                  <a:pt x="850594" y="587709"/>
                  <a:pt x="850601" y="600005"/>
                </a:cubicBezTo>
                <a:cubicBezTo>
                  <a:pt x="850601" y="600012"/>
                  <a:pt x="850601" y="600018"/>
                  <a:pt x="850601" y="600026"/>
                </a:cubicBezTo>
                <a:close/>
                <a:moveTo>
                  <a:pt x="1051560" y="600026"/>
                </a:moveTo>
                <a:cubicBezTo>
                  <a:pt x="1051560" y="612328"/>
                  <a:pt x="1040879" y="622300"/>
                  <a:pt x="1027703" y="622300"/>
                </a:cubicBezTo>
                <a:cubicBezTo>
                  <a:pt x="1014527" y="622300"/>
                  <a:pt x="1003846" y="612328"/>
                  <a:pt x="1003846" y="600026"/>
                </a:cubicBezTo>
                <a:cubicBezTo>
                  <a:pt x="1003846" y="587725"/>
                  <a:pt x="1014527" y="577752"/>
                  <a:pt x="1027703" y="577752"/>
                </a:cubicBezTo>
                <a:cubicBezTo>
                  <a:pt x="1040872" y="577766"/>
                  <a:pt x="1051545" y="587731"/>
                  <a:pt x="1051560" y="600026"/>
                </a:cubicBezTo>
                <a:close/>
              </a:path>
            </a:pathLst>
          </a:custGeom>
          <a:solidFill>
            <a:srgbClr val="2483EB"/>
          </a:solidFill>
          <a:ln/>
        </p:spPr>
      </p:sp>
      <p:sp>
        <p:nvSpPr>
          <p:cNvPr id="11" name="Text 3"/>
          <p:cNvSpPr/>
          <p:nvPr/>
        </p:nvSpPr>
        <p:spPr>
          <a:xfrm>
            <a:off x="5044440" y="3613785"/>
            <a:ext cx="1051560" cy="6223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2" name="Text 4"/>
          <p:cNvSpPr/>
          <p:nvPr/>
        </p:nvSpPr>
        <p:spPr>
          <a:xfrm>
            <a:off x="4222115" y="767080"/>
            <a:ext cx="7359015" cy="2147292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r">
              <a:lnSpc>
                <a:spcPct val="100000"/>
              </a:lnSpc>
            </a:pPr>
            <a:r>
              <a:rPr lang="en-US" sz="6600" b="1" dirty="0">
                <a:solidFill>
                  <a:srgbClr val="1D89E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让流浪猫有家：领养系统设计与实现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8-13:43:38-d2v6q2lnfo2stf9dk960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0" y="4615180"/>
            <a:ext cx="12192000" cy="2242820"/>
          </a:xfrm>
          <a:prstGeom prst="rect">
            <a:avLst/>
          </a:prstGeom>
        </p:spPr>
      </p:pic>
      <p:pic>
        <p:nvPicPr>
          <p:cNvPr id="4" name="Image 2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2195" y="5180330"/>
            <a:ext cx="5304790" cy="731520"/>
          </a:xfrm>
          <a:prstGeom prst="rect">
            <a:avLst/>
          </a:prstGeom>
        </p:spPr>
      </p:pic>
      <p:pic>
        <p:nvPicPr>
          <p:cNvPr id="5" name="Image 3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2195" y="4318000"/>
            <a:ext cx="5304790" cy="731520"/>
          </a:xfrm>
          <a:prstGeom prst="rect">
            <a:avLst/>
          </a:prstGeom>
        </p:spPr>
      </p:pic>
      <p:pic>
        <p:nvPicPr>
          <p:cNvPr id="6" name="Image 4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2195" y="3454400"/>
            <a:ext cx="5304790" cy="731520"/>
          </a:xfrm>
          <a:prstGeom prst="rect">
            <a:avLst/>
          </a:prstGeom>
        </p:spPr>
      </p:pic>
      <p:pic>
        <p:nvPicPr>
          <p:cNvPr id="7" name="Image 5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32195" y="2593340"/>
            <a:ext cx="5304790" cy="731520"/>
          </a:xfrm>
          <a:prstGeom prst="rect">
            <a:avLst/>
          </a:prstGeom>
        </p:spPr>
      </p:pic>
      <p:pic>
        <p:nvPicPr>
          <p:cNvPr id="8" name="Image 6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2195" y="1742440"/>
            <a:ext cx="5304790" cy="731520"/>
          </a:xfrm>
          <a:prstGeom prst="rect">
            <a:avLst/>
          </a:prstGeom>
        </p:spPr>
      </p:pic>
      <p:sp>
        <p:nvSpPr>
          <p:cNvPr id="9" name="Shape 0"/>
          <p:cNvSpPr/>
          <p:nvPr/>
        </p:nvSpPr>
        <p:spPr>
          <a:xfrm>
            <a:off x="810260" y="704850"/>
            <a:ext cx="2698115" cy="11080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10" name="Text 1"/>
          <p:cNvSpPr/>
          <p:nvPr/>
        </p:nvSpPr>
        <p:spPr>
          <a:xfrm>
            <a:off x="810260" y="704850"/>
            <a:ext cx="2698115" cy="1108075"/>
          </a:xfrm>
          <a:prstGeom prst="rect">
            <a:avLst/>
          </a:prstGeom>
          <a:noFill/>
          <a:ln/>
        </p:spPr>
        <p:txBody>
          <a:bodyPr wrap="square" lIns="46863" tIns="90043" rIns="90043" bIns="46863" rtlCol="0" anchor="b"/>
          <a:lstStyle/>
          <a:p>
            <a:pPr>
              <a:lnSpc>
                <a:spcPct val="100000"/>
              </a:lnSpc>
            </a:pPr>
            <a:r>
              <a:rPr lang="en-US" sz="6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11" name="Text 2"/>
          <p:cNvSpPr/>
          <p:nvPr/>
        </p:nvSpPr>
        <p:spPr>
          <a:xfrm>
            <a:off x="2687955" y="1067435"/>
            <a:ext cx="288480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000000">
                    <a:alpha val="55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pic>
        <p:nvPicPr>
          <p:cNvPr id="12" name="Image 7" descr="https://kimi-img.moonshot.cn/pub/slides/slides_tmpl/image/25-09-08-13:43:38-d2v6q2lnfo2stf9dk95g.png">    </p:cNvPr>
          <p:cNvPicPr>
            <a:picLocks noChangeAspect="1"/>
          </p:cNvPicPr>
          <p:nvPr/>
        </p:nvPicPr>
        <p:blipFill>
          <a:blip r:embed="rId9"/>
          <a:srcRect l="0" r="0" t="0" b="0"/>
          <a:stretch/>
        </p:blipFill>
        <p:spPr>
          <a:xfrm>
            <a:off x="5840413" y="1743075"/>
            <a:ext cx="708660" cy="708660"/>
          </a:xfrm>
          <a:prstGeom prst="rect">
            <a:avLst/>
          </a:prstGeom>
        </p:spPr>
      </p:pic>
      <p:pic>
        <p:nvPicPr>
          <p:cNvPr id="13" name="Image 8" descr="https://kimi-img.moonshot.cn/pub/slides/slides_tmpl/image/25-09-08-13:43:38-d2v6q2lnfo2stf9dk950.png">    </p:cNvPr>
          <p:cNvPicPr>
            <a:picLocks noChangeAspect="1"/>
          </p:cNvPicPr>
          <p:nvPr/>
        </p:nvPicPr>
        <p:blipFill>
          <a:blip r:embed="rId10"/>
          <a:srcRect l="0" r="0" t="0" b="0"/>
          <a:stretch/>
        </p:blipFill>
        <p:spPr>
          <a:xfrm>
            <a:off x="5840413" y="2606040"/>
            <a:ext cx="708660" cy="708660"/>
          </a:xfrm>
          <a:prstGeom prst="rect">
            <a:avLst/>
          </a:prstGeom>
        </p:spPr>
      </p:pic>
      <p:pic>
        <p:nvPicPr>
          <p:cNvPr id="14" name="Image 9" descr="https://kimi-img.moonshot.cn/pub/slides/slides_tmpl/image/25-09-08-13:43:38-d2v6q2lnfo2stf9dk95g.png">    </p:cNvPr>
          <p:cNvPicPr>
            <a:picLocks noChangeAspect="1"/>
          </p:cNvPicPr>
          <p:nvPr/>
        </p:nvPicPr>
        <p:blipFill>
          <a:blip r:embed="rId11"/>
          <a:srcRect l="0" r="0" t="0" b="0"/>
          <a:stretch/>
        </p:blipFill>
        <p:spPr>
          <a:xfrm>
            <a:off x="5840413" y="3463290"/>
            <a:ext cx="708660" cy="708660"/>
          </a:xfrm>
          <a:prstGeom prst="rect">
            <a:avLst/>
          </a:prstGeom>
        </p:spPr>
      </p:pic>
      <p:pic>
        <p:nvPicPr>
          <p:cNvPr id="15" name="Image 10" descr="https://kimi-img.moonshot.cn/pub/slides/slides_tmpl/image/25-09-08-13:43:38-d2v6q2lnfo2stf9dk950.png">    </p:cNvPr>
          <p:cNvPicPr>
            <a:picLocks noChangeAspect="1"/>
          </p:cNvPicPr>
          <p:nvPr/>
        </p:nvPicPr>
        <p:blipFill>
          <a:blip r:embed="rId12"/>
          <a:srcRect l="0" r="0" t="0" b="0"/>
          <a:stretch/>
        </p:blipFill>
        <p:spPr>
          <a:xfrm>
            <a:off x="5840413" y="4318635"/>
            <a:ext cx="708660" cy="708660"/>
          </a:xfrm>
          <a:prstGeom prst="rect">
            <a:avLst/>
          </a:prstGeom>
        </p:spPr>
      </p:pic>
      <p:pic>
        <p:nvPicPr>
          <p:cNvPr id="16" name="Image 11" descr="https://kimi-img.moonshot.cn/pub/slides/slides_tmpl/image/25-09-08-13:43:38-d2v6q2lnfo2stf9dk95g.png">    </p:cNvPr>
          <p:cNvPicPr>
            <a:picLocks noChangeAspect="1"/>
          </p:cNvPicPr>
          <p:nvPr/>
        </p:nvPicPr>
        <p:blipFill>
          <a:blip r:embed="rId13"/>
          <a:srcRect l="0" r="0" t="0" b="0"/>
          <a:stretch/>
        </p:blipFill>
        <p:spPr>
          <a:xfrm>
            <a:off x="5840413" y="5183505"/>
            <a:ext cx="708660" cy="708660"/>
          </a:xfrm>
          <a:prstGeom prst="rect">
            <a:avLst/>
          </a:prstGeom>
        </p:spPr>
      </p:pic>
      <p:sp>
        <p:nvSpPr>
          <p:cNvPr id="17" name="Shape 3"/>
          <p:cNvSpPr/>
          <p:nvPr/>
        </p:nvSpPr>
        <p:spPr>
          <a:xfrm>
            <a:off x="10259060" y="704850"/>
            <a:ext cx="1051560" cy="622300"/>
          </a:xfrm>
          <a:custGeom>
            <a:avLst/>
            <a:gdLst/>
            <a:ahLst/>
            <a:cxnLst/>
            <a:rect l="l" t="t" r="r" b="b"/>
            <a:pathLst>
              <a:path w="1051560" h="622300">
                <a:moveTo>
                  <a:pt x="46815" y="22187"/>
                </a:moveTo>
                <a:cubicBezTo>
                  <a:pt x="46815" y="34488"/>
                  <a:pt x="36134" y="44461"/>
                  <a:pt x="22958" y="44461"/>
                </a:cubicBezTo>
                <a:cubicBezTo>
                  <a:pt x="9782" y="44461"/>
                  <a:pt x="-899" y="34488"/>
                  <a:pt x="-899" y="22187"/>
                </a:cubicBezTo>
                <a:cubicBezTo>
                  <a:pt x="-899" y="9885"/>
                  <a:pt x="9782" y="-87"/>
                  <a:pt x="22958" y="-87"/>
                </a:cubicBezTo>
                <a:cubicBezTo>
                  <a:pt x="36129" y="-93"/>
                  <a:pt x="46809" y="9871"/>
                  <a:pt x="46815" y="22165"/>
                </a:cubicBezTo>
                <a:cubicBezTo>
                  <a:pt x="46815" y="22173"/>
                  <a:pt x="46815" y="22180"/>
                  <a:pt x="46815" y="22187"/>
                </a:cubicBezTo>
                <a:close/>
                <a:moveTo>
                  <a:pt x="247776" y="22187"/>
                </a:moveTo>
                <a:cubicBezTo>
                  <a:pt x="247776" y="34488"/>
                  <a:pt x="237095" y="44461"/>
                  <a:pt x="223919" y="44461"/>
                </a:cubicBezTo>
                <a:cubicBezTo>
                  <a:pt x="210744" y="44461"/>
                  <a:pt x="200062" y="34488"/>
                  <a:pt x="200062" y="22187"/>
                </a:cubicBezTo>
                <a:cubicBezTo>
                  <a:pt x="200062" y="9885"/>
                  <a:pt x="210744" y="-87"/>
                  <a:pt x="223919" y="-87"/>
                </a:cubicBezTo>
                <a:cubicBezTo>
                  <a:pt x="237087" y="-72"/>
                  <a:pt x="247761" y="9891"/>
                  <a:pt x="247776" y="22187"/>
                </a:cubicBezTo>
                <a:close/>
                <a:moveTo>
                  <a:pt x="448680" y="22187"/>
                </a:moveTo>
                <a:cubicBezTo>
                  <a:pt x="448680" y="34488"/>
                  <a:pt x="437998" y="44461"/>
                  <a:pt x="424823" y="44461"/>
                </a:cubicBezTo>
                <a:cubicBezTo>
                  <a:pt x="411647" y="44461"/>
                  <a:pt x="400966" y="34488"/>
                  <a:pt x="400966" y="22187"/>
                </a:cubicBezTo>
                <a:cubicBezTo>
                  <a:pt x="400966" y="9885"/>
                  <a:pt x="411647" y="-87"/>
                  <a:pt x="424823" y="-87"/>
                </a:cubicBezTo>
                <a:cubicBezTo>
                  <a:pt x="437993" y="-93"/>
                  <a:pt x="448673" y="9871"/>
                  <a:pt x="448680" y="22165"/>
                </a:cubicBezTo>
                <a:cubicBezTo>
                  <a:pt x="448680" y="22173"/>
                  <a:pt x="448680" y="22180"/>
                  <a:pt x="448680" y="22187"/>
                </a:cubicBezTo>
                <a:close/>
                <a:moveTo>
                  <a:pt x="649641" y="22187"/>
                </a:moveTo>
                <a:cubicBezTo>
                  <a:pt x="649641" y="34488"/>
                  <a:pt x="638960" y="44461"/>
                  <a:pt x="625784" y="44461"/>
                </a:cubicBezTo>
                <a:cubicBezTo>
                  <a:pt x="612608" y="44461"/>
                  <a:pt x="601927" y="34488"/>
                  <a:pt x="601927" y="22187"/>
                </a:cubicBezTo>
                <a:cubicBezTo>
                  <a:pt x="601927" y="9885"/>
                  <a:pt x="612608" y="-87"/>
                  <a:pt x="625784" y="-87"/>
                </a:cubicBezTo>
                <a:cubicBezTo>
                  <a:pt x="638954" y="-93"/>
                  <a:pt x="649633" y="9871"/>
                  <a:pt x="649641" y="22165"/>
                </a:cubicBezTo>
                <a:cubicBezTo>
                  <a:pt x="649641" y="22173"/>
                  <a:pt x="649641" y="22180"/>
                  <a:pt x="649641" y="22187"/>
                </a:cubicBezTo>
                <a:close/>
                <a:moveTo>
                  <a:pt x="850601" y="22187"/>
                </a:moveTo>
                <a:cubicBezTo>
                  <a:pt x="850601" y="34488"/>
                  <a:pt x="839920" y="44461"/>
                  <a:pt x="826744" y="44461"/>
                </a:cubicBezTo>
                <a:cubicBezTo>
                  <a:pt x="813569" y="44461"/>
                  <a:pt x="802887" y="34488"/>
                  <a:pt x="802887" y="22187"/>
                </a:cubicBezTo>
                <a:cubicBezTo>
                  <a:pt x="802887" y="9885"/>
                  <a:pt x="813569" y="-87"/>
                  <a:pt x="826744" y="-87"/>
                </a:cubicBezTo>
                <a:cubicBezTo>
                  <a:pt x="839914" y="-93"/>
                  <a:pt x="850594" y="9871"/>
                  <a:pt x="850601" y="22165"/>
                </a:cubicBezTo>
                <a:cubicBezTo>
                  <a:pt x="850601" y="22173"/>
                  <a:pt x="850601" y="22180"/>
                  <a:pt x="850601" y="22187"/>
                </a:cubicBezTo>
                <a:close/>
                <a:moveTo>
                  <a:pt x="1051560" y="22187"/>
                </a:moveTo>
                <a:cubicBezTo>
                  <a:pt x="1051560" y="34488"/>
                  <a:pt x="1040879" y="44461"/>
                  <a:pt x="1027703" y="44461"/>
                </a:cubicBezTo>
                <a:cubicBezTo>
                  <a:pt x="1014527" y="44461"/>
                  <a:pt x="1003846" y="34488"/>
                  <a:pt x="1003846" y="22187"/>
                </a:cubicBezTo>
                <a:cubicBezTo>
                  <a:pt x="1003846" y="9885"/>
                  <a:pt x="1014527" y="-87"/>
                  <a:pt x="1027703" y="-87"/>
                </a:cubicBezTo>
                <a:cubicBezTo>
                  <a:pt x="1040872" y="-72"/>
                  <a:pt x="1051545" y="9891"/>
                  <a:pt x="1051560" y="22187"/>
                </a:cubicBezTo>
                <a:close/>
                <a:moveTo>
                  <a:pt x="46815" y="166647"/>
                </a:moveTo>
                <a:cubicBezTo>
                  <a:pt x="46815" y="178948"/>
                  <a:pt x="36134" y="188920"/>
                  <a:pt x="22958" y="188920"/>
                </a:cubicBezTo>
                <a:cubicBezTo>
                  <a:pt x="9782" y="188920"/>
                  <a:pt x="-899" y="178948"/>
                  <a:pt x="-899" y="166647"/>
                </a:cubicBezTo>
                <a:cubicBezTo>
                  <a:pt x="-899" y="154345"/>
                  <a:pt x="9782" y="144373"/>
                  <a:pt x="22958" y="144373"/>
                </a:cubicBezTo>
                <a:cubicBezTo>
                  <a:pt x="36129" y="144367"/>
                  <a:pt x="46809" y="154331"/>
                  <a:pt x="46815" y="166626"/>
                </a:cubicBezTo>
                <a:cubicBezTo>
                  <a:pt x="46815" y="166633"/>
                  <a:pt x="46815" y="166640"/>
                  <a:pt x="46815" y="166647"/>
                </a:cubicBezTo>
                <a:close/>
                <a:moveTo>
                  <a:pt x="247776" y="166647"/>
                </a:moveTo>
                <a:cubicBezTo>
                  <a:pt x="247776" y="178948"/>
                  <a:pt x="237095" y="188920"/>
                  <a:pt x="223919" y="188920"/>
                </a:cubicBezTo>
                <a:cubicBezTo>
                  <a:pt x="210744" y="188920"/>
                  <a:pt x="200062" y="178948"/>
                  <a:pt x="200062" y="166647"/>
                </a:cubicBezTo>
                <a:cubicBezTo>
                  <a:pt x="200062" y="154345"/>
                  <a:pt x="210744" y="144373"/>
                  <a:pt x="223919" y="144373"/>
                </a:cubicBezTo>
                <a:cubicBezTo>
                  <a:pt x="237087" y="144388"/>
                  <a:pt x="247761" y="154351"/>
                  <a:pt x="247776" y="166647"/>
                </a:cubicBezTo>
                <a:close/>
                <a:moveTo>
                  <a:pt x="448680" y="166647"/>
                </a:moveTo>
                <a:cubicBezTo>
                  <a:pt x="448680" y="178948"/>
                  <a:pt x="437998" y="188920"/>
                  <a:pt x="424823" y="188920"/>
                </a:cubicBezTo>
                <a:cubicBezTo>
                  <a:pt x="411647" y="188920"/>
                  <a:pt x="400966" y="178948"/>
                  <a:pt x="400966" y="166647"/>
                </a:cubicBezTo>
                <a:cubicBezTo>
                  <a:pt x="400966" y="154345"/>
                  <a:pt x="411647" y="144373"/>
                  <a:pt x="424823" y="144373"/>
                </a:cubicBezTo>
                <a:cubicBezTo>
                  <a:pt x="437993" y="144367"/>
                  <a:pt x="448673" y="154331"/>
                  <a:pt x="448680" y="166626"/>
                </a:cubicBezTo>
                <a:cubicBezTo>
                  <a:pt x="448680" y="166633"/>
                  <a:pt x="448680" y="166640"/>
                  <a:pt x="448680" y="166647"/>
                </a:cubicBezTo>
                <a:close/>
                <a:moveTo>
                  <a:pt x="649641" y="166647"/>
                </a:moveTo>
                <a:cubicBezTo>
                  <a:pt x="649641" y="178948"/>
                  <a:pt x="638960" y="188920"/>
                  <a:pt x="625784" y="188920"/>
                </a:cubicBezTo>
                <a:cubicBezTo>
                  <a:pt x="612608" y="188920"/>
                  <a:pt x="601927" y="178948"/>
                  <a:pt x="601927" y="166647"/>
                </a:cubicBezTo>
                <a:cubicBezTo>
                  <a:pt x="601927" y="154345"/>
                  <a:pt x="612608" y="144373"/>
                  <a:pt x="625784" y="144373"/>
                </a:cubicBezTo>
                <a:cubicBezTo>
                  <a:pt x="638954" y="144367"/>
                  <a:pt x="649633" y="154331"/>
                  <a:pt x="649641" y="166626"/>
                </a:cubicBezTo>
                <a:cubicBezTo>
                  <a:pt x="649641" y="166633"/>
                  <a:pt x="649641" y="166640"/>
                  <a:pt x="649641" y="166647"/>
                </a:cubicBezTo>
                <a:close/>
                <a:moveTo>
                  <a:pt x="850601" y="166647"/>
                </a:moveTo>
                <a:cubicBezTo>
                  <a:pt x="850601" y="178948"/>
                  <a:pt x="839920" y="188920"/>
                  <a:pt x="826744" y="188920"/>
                </a:cubicBezTo>
                <a:cubicBezTo>
                  <a:pt x="813569" y="188920"/>
                  <a:pt x="802887" y="178948"/>
                  <a:pt x="802887" y="166647"/>
                </a:cubicBezTo>
                <a:cubicBezTo>
                  <a:pt x="802887" y="154345"/>
                  <a:pt x="813569" y="144373"/>
                  <a:pt x="826744" y="144373"/>
                </a:cubicBezTo>
                <a:cubicBezTo>
                  <a:pt x="839914" y="144367"/>
                  <a:pt x="850594" y="154331"/>
                  <a:pt x="850601" y="166626"/>
                </a:cubicBezTo>
                <a:cubicBezTo>
                  <a:pt x="850601" y="166633"/>
                  <a:pt x="850601" y="166640"/>
                  <a:pt x="850601" y="166647"/>
                </a:cubicBezTo>
                <a:close/>
                <a:moveTo>
                  <a:pt x="1051560" y="166647"/>
                </a:moveTo>
                <a:cubicBezTo>
                  <a:pt x="1051560" y="178948"/>
                  <a:pt x="1040879" y="188920"/>
                  <a:pt x="1027703" y="188920"/>
                </a:cubicBezTo>
                <a:cubicBezTo>
                  <a:pt x="1014527" y="188920"/>
                  <a:pt x="1003846" y="178948"/>
                  <a:pt x="1003846" y="166647"/>
                </a:cubicBezTo>
                <a:cubicBezTo>
                  <a:pt x="1003846" y="154345"/>
                  <a:pt x="1014527" y="144373"/>
                  <a:pt x="1027703" y="144373"/>
                </a:cubicBezTo>
                <a:cubicBezTo>
                  <a:pt x="1040872" y="144388"/>
                  <a:pt x="1051545" y="154351"/>
                  <a:pt x="1051560" y="166647"/>
                </a:cubicBezTo>
                <a:close/>
                <a:moveTo>
                  <a:pt x="46815" y="311107"/>
                </a:moveTo>
                <a:cubicBezTo>
                  <a:pt x="46815" y="323408"/>
                  <a:pt x="36134" y="333380"/>
                  <a:pt x="22958" y="333380"/>
                </a:cubicBezTo>
                <a:cubicBezTo>
                  <a:pt x="9782" y="333380"/>
                  <a:pt x="-899" y="323408"/>
                  <a:pt x="-899" y="311107"/>
                </a:cubicBezTo>
                <a:cubicBezTo>
                  <a:pt x="-899" y="298805"/>
                  <a:pt x="9782" y="288833"/>
                  <a:pt x="22958" y="288833"/>
                </a:cubicBezTo>
                <a:cubicBezTo>
                  <a:pt x="36129" y="288827"/>
                  <a:pt x="46809" y="298789"/>
                  <a:pt x="46815" y="311085"/>
                </a:cubicBezTo>
                <a:cubicBezTo>
                  <a:pt x="46815" y="311092"/>
                  <a:pt x="46815" y="311100"/>
                  <a:pt x="46815" y="311107"/>
                </a:cubicBezTo>
                <a:close/>
                <a:moveTo>
                  <a:pt x="247776" y="311107"/>
                </a:moveTo>
                <a:cubicBezTo>
                  <a:pt x="247776" y="323408"/>
                  <a:pt x="237095" y="333380"/>
                  <a:pt x="223919" y="333380"/>
                </a:cubicBezTo>
                <a:cubicBezTo>
                  <a:pt x="210744" y="333380"/>
                  <a:pt x="200062" y="323408"/>
                  <a:pt x="200062" y="311107"/>
                </a:cubicBezTo>
                <a:cubicBezTo>
                  <a:pt x="200062" y="298805"/>
                  <a:pt x="210744" y="288833"/>
                  <a:pt x="223919" y="288833"/>
                </a:cubicBezTo>
                <a:cubicBezTo>
                  <a:pt x="237087" y="288847"/>
                  <a:pt x="247761" y="298811"/>
                  <a:pt x="247776" y="311107"/>
                </a:cubicBezTo>
                <a:close/>
                <a:moveTo>
                  <a:pt x="448680" y="311107"/>
                </a:moveTo>
                <a:cubicBezTo>
                  <a:pt x="448680" y="323408"/>
                  <a:pt x="437998" y="333380"/>
                  <a:pt x="424823" y="333380"/>
                </a:cubicBezTo>
                <a:cubicBezTo>
                  <a:pt x="411647" y="333380"/>
                  <a:pt x="400966" y="323408"/>
                  <a:pt x="400966" y="311107"/>
                </a:cubicBezTo>
                <a:cubicBezTo>
                  <a:pt x="400966" y="298805"/>
                  <a:pt x="411647" y="288833"/>
                  <a:pt x="424823" y="288833"/>
                </a:cubicBezTo>
                <a:cubicBezTo>
                  <a:pt x="437993" y="288827"/>
                  <a:pt x="448673" y="298789"/>
                  <a:pt x="448680" y="311085"/>
                </a:cubicBezTo>
                <a:cubicBezTo>
                  <a:pt x="448680" y="311092"/>
                  <a:pt x="448680" y="311100"/>
                  <a:pt x="448680" y="311107"/>
                </a:cubicBezTo>
                <a:close/>
                <a:moveTo>
                  <a:pt x="649641" y="311107"/>
                </a:moveTo>
                <a:cubicBezTo>
                  <a:pt x="649641" y="323408"/>
                  <a:pt x="638960" y="333380"/>
                  <a:pt x="625784" y="333380"/>
                </a:cubicBezTo>
                <a:cubicBezTo>
                  <a:pt x="612608" y="333380"/>
                  <a:pt x="601927" y="323408"/>
                  <a:pt x="601927" y="311107"/>
                </a:cubicBezTo>
                <a:cubicBezTo>
                  <a:pt x="601927" y="298805"/>
                  <a:pt x="612608" y="288833"/>
                  <a:pt x="625784" y="288833"/>
                </a:cubicBezTo>
                <a:cubicBezTo>
                  <a:pt x="638954" y="288827"/>
                  <a:pt x="649633" y="298789"/>
                  <a:pt x="649641" y="311085"/>
                </a:cubicBezTo>
                <a:cubicBezTo>
                  <a:pt x="649641" y="311092"/>
                  <a:pt x="649641" y="311100"/>
                  <a:pt x="649641" y="311107"/>
                </a:cubicBezTo>
                <a:close/>
                <a:moveTo>
                  <a:pt x="850601" y="311107"/>
                </a:moveTo>
                <a:cubicBezTo>
                  <a:pt x="850601" y="323408"/>
                  <a:pt x="839920" y="333380"/>
                  <a:pt x="826744" y="333380"/>
                </a:cubicBezTo>
                <a:cubicBezTo>
                  <a:pt x="813569" y="333380"/>
                  <a:pt x="802887" y="323408"/>
                  <a:pt x="802887" y="311107"/>
                </a:cubicBezTo>
                <a:cubicBezTo>
                  <a:pt x="802887" y="298805"/>
                  <a:pt x="813569" y="288833"/>
                  <a:pt x="826744" y="288833"/>
                </a:cubicBezTo>
                <a:cubicBezTo>
                  <a:pt x="839914" y="288827"/>
                  <a:pt x="850594" y="298789"/>
                  <a:pt x="850601" y="311085"/>
                </a:cubicBezTo>
                <a:cubicBezTo>
                  <a:pt x="850601" y="311092"/>
                  <a:pt x="850601" y="311100"/>
                  <a:pt x="850601" y="311107"/>
                </a:cubicBezTo>
                <a:close/>
                <a:moveTo>
                  <a:pt x="1051560" y="311107"/>
                </a:moveTo>
                <a:cubicBezTo>
                  <a:pt x="1051560" y="323408"/>
                  <a:pt x="1040879" y="333380"/>
                  <a:pt x="1027703" y="333380"/>
                </a:cubicBezTo>
                <a:cubicBezTo>
                  <a:pt x="1014527" y="333380"/>
                  <a:pt x="1003846" y="323408"/>
                  <a:pt x="1003846" y="311107"/>
                </a:cubicBezTo>
                <a:cubicBezTo>
                  <a:pt x="1003846" y="298805"/>
                  <a:pt x="1014527" y="288833"/>
                  <a:pt x="1027703" y="288833"/>
                </a:cubicBezTo>
                <a:cubicBezTo>
                  <a:pt x="1040872" y="288847"/>
                  <a:pt x="1051545" y="298811"/>
                  <a:pt x="1051560" y="311107"/>
                </a:cubicBezTo>
                <a:close/>
                <a:moveTo>
                  <a:pt x="46815" y="455566"/>
                </a:moveTo>
                <a:cubicBezTo>
                  <a:pt x="46815" y="467868"/>
                  <a:pt x="36134" y="477840"/>
                  <a:pt x="22958" y="477840"/>
                </a:cubicBezTo>
                <a:cubicBezTo>
                  <a:pt x="9782" y="477840"/>
                  <a:pt x="-899" y="467868"/>
                  <a:pt x="-899" y="455566"/>
                </a:cubicBezTo>
                <a:cubicBezTo>
                  <a:pt x="-899" y="443265"/>
                  <a:pt x="9782" y="433293"/>
                  <a:pt x="22958" y="433293"/>
                </a:cubicBezTo>
                <a:cubicBezTo>
                  <a:pt x="36129" y="433287"/>
                  <a:pt x="46809" y="443249"/>
                  <a:pt x="46815" y="455545"/>
                </a:cubicBezTo>
                <a:cubicBezTo>
                  <a:pt x="46815" y="455553"/>
                  <a:pt x="46815" y="455560"/>
                  <a:pt x="46815" y="455566"/>
                </a:cubicBezTo>
                <a:close/>
                <a:moveTo>
                  <a:pt x="247776" y="455566"/>
                </a:moveTo>
                <a:cubicBezTo>
                  <a:pt x="247776" y="467868"/>
                  <a:pt x="237095" y="477840"/>
                  <a:pt x="223919" y="477840"/>
                </a:cubicBezTo>
                <a:cubicBezTo>
                  <a:pt x="210744" y="477840"/>
                  <a:pt x="200062" y="467868"/>
                  <a:pt x="200062" y="455566"/>
                </a:cubicBezTo>
                <a:cubicBezTo>
                  <a:pt x="200062" y="443265"/>
                  <a:pt x="210744" y="433293"/>
                  <a:pt x="223919" y="433293"/>
                </a:cubicBezTo>
                <a:cubicBezTo>
                  <a:pt x="237087" y="433307"/>
                  <a:pt x="247761" y="443271"/>
                  <a:pt x="247776" y="455566"/>
                </a:cubicBezTo>
                <a:close/>
                <a:moveTo>
                  <a:pt x="448680" y="455566"/>
                </a:moveTo>
                <a:cubicBezTo>
                  <a:pt x="448680" y="467868"/>
                  <a:pt x="437998" y="477840"/>
                  <a:pt x="424823" y="477840"/>
                </a:cubicBezTo>
                <a:cubicBezTo>
                  <a:pt x="411647" y="477840"/>
                  <a:pt x="400966" y="467868"/>
                  <a:pt x="400966" y="455566"/>
                </a:cubicBezTo>
                <a:cubicBezTo>
                  <a:pt x="400966" y="443265"/>
                  <a:pt x="411647" y="433293"/>
                  <a:pt x="424823" y="433293"/>
                </a:cubicBezTo>
                <a:cubicBezTo>
                  <a:pt x="437993" y="433287"/>
                  <a:pt x="448673" y="443249"/>
                  <a:pt x="448680" y="455545"/>
                </a:cubicBezTo>
                <a:cubicBezTo>
                  <a:pt x="448680" y="455553"/>
                  <a:pt x="448680" y="455560"/>
                  <a:pt x="448680" y="455566"/>
                </a:cubicBezTo>
                <a:close/>
                <a:moveTo>
                  <a:pt x="649641" y="455566"/>
                </a:moveTo>
                <a:cubicBezTo>
                  <a:pt x="649641" y="467868"/>
                  <a:pt x="638960" y="477840"/>
                  <a:pt x="625784" y="477840"/>
                </a:cubicBezTo>
                <a:cubicBezTo>
                  <a:pt x="612608" y="477840"/>
                  <a:pt x="601927" y="467868"/>
                  <a:pt x="601927" y="455566"/>
                </a:cubicBezTo>
                <a:cubicBezTo>
                  <a:pt x="601927" y="443265"/>
                  <a:pt x="612608" y="433293"/>
                  <a:pt x="625784" y="433293"/>
                </a:cubicBezTo>
                <a:cubicBezTo>
                  <a:pt x="638954" y="433287"/>
                  <a:pt x="649633" y="443249"/>
                  <a:pt x="649641" y="455545"/>
                </a:cubicBezTo>
                <a:cubicBezTo>
                  <a:pt x="649641" y="455553"/>
                  <a:pt x="649641" y="455560"/>
                  <a:pt x="649641" y="455566"/>
                </a:cubicBezTo>
                <a:close/>
                <a:moveTo>
                  <a:pt x="850601" y="455566"/>
                </a:moveTo>
                <a:cubicBezTo>
                  <a:pt x="850601" y="467868"/>
                  <a:pt x="839920" y="477840"/>
                  <a:pt x="826744" y="477840"/>
                </a:cubicBezTo>
                <a:cubicBezTo>
                  <a:pt x="813569" y="477840"/>
                  <a:pt x="802887" y="467868"/>
                  <a:pt x="802887" y="455566"/>
                </a:cubicBezTo>
                <a:cubicBezTo>
                  <a:pt x="802887" y="443265"/>
                  <a:pt x="813569" y="433293"/>
                  <a:pt x="826744" y="433293"/>
                </a:cubicBezTo>
                <a:cubicBezTo>
                  <a:pt x="839914" y="433287"/>
                  <a:pt x="850594" y="443249"/>
                  <a:pt x="850601" y="455545"/>
                </a:cubicBezTo>
                <a:cubicBezTo>
                  <a:pt x="850601" y="455553"/>
                  <a:pt x="850601" y="455560"/>
                  <a:pt x="850601" y="455566"/>
                </a:cubicBezTo>
                <a:close/>
                <a:moveTo>
                  <a:pt x="1051560" y="455566"/>
                </a:moveTo>
                <a:cubicBezTo>
                  <a:pt x="1051560" y="467868"/>
                  <a:pt x="1040879" y="477840"/>
                  <a:pt x="1027703" y="477840"/>
                </a:cubicBezTo>
                <a:cubicBezTo>
                  <a:pt x="1014527" y="477840"/>
                  <a:pt x="1003846" y="467868"/>
                  <a:pt x="1003846" y="455566"/>
                </a:cubicBezTo>
                <a:cubicBezTo>
                  <a:pt x="1003846" y="443265"/>
                  <a:pt x="1014527" y="433293"/>
                  <a:pt x="1027703" y="433293"/>
                </a:cubicBezTo>
                <a:cubicBezTo>
                  <a:pt x="1040872" y="433307"/>
                  <a:pt x="1051545" y="443271"/>
                  <a:pt x="1051560" y="455566"/>
                </a:cubicBezTo>
                <a:close/>
                <a:moveTo>
                  <a:pt x="46815" y="600026"/>
                </a:moveTo>
                <a:cubicBezTo>
                  <a:pt x="46815" y="612328"/>
                  <a:pt x="36134" y="622300"/>
                  <a:pt x="22958" y="622300"/>
                </a:cubicBezTo>
                <a:cubicBezTo>
                  <a:pt x="9782" y="622300"/>
                  <a:pt x="-899" y="612328"/>
                  <a:pt x="-899" y="600026"/>
                </a:cubicBezTo>
                <a:cubicBezTo>
                  <a:pt x="-899" y="587725"/>
                  <a:pt x="9782" y="577752"/>
                  <a:pt x="22958" y="577752"/>
                </a:cubicBezTo>
                <a:cubicBezTo>
                  <a:pt x="36129" y="577746"/>
                  <a:pt x="46809" y="587709"/>
                  <a:pt x="46815" y="600005"/>
                </a:cubicBezTo>
                <a:cubicBezTo>
                  <a:pt x="46815" y="600012"/>
                  <a:pt x="46815" y="600018"/>
                  <a:pt x="46815" y="600026"/>
                </a:cubicBezTo>
                <a:close/>
                <a:moveTo>
                  <a:pt x="247776" y="600026"/>
                </a:moveTo>
                <a:cubicBezTo>
                  <a:pt x="247776" y="612328"/>
                  <a:pt x="237095" y="622300"/>
                  <a:pt x="223919" y="622300"/>
                </a:cubicBezTo>
                <a:cubicBezTo>
                  <a:pt x="210744" y="622300"/>
                  <a:pt x="200062" y="612328"/>
                  <a:pt x="200062" y="600026"/>
                </a:cubicBezTo>
                <a:cubicBezTo>
                  <a:pt x="200062" y="587725"/>
                  <a:pt x="210744" y="577752"/>
                  <a:pt x="223919" y="577752"/>
                </a:cubicBezTo>
                <a:cubicBezTo>
                  <a:pt x="237087" y="577766"/>
                  <a:pt x="247761" y="587731"/>
                  <a:pt x="247776" y="600026"/>
                </a:cubicBezTo>
                <a:close/>
                <a:moveTo>
                  <a:pt x="448680" y="600026"/>
                </a:moveTo>
                <a:cubicBezTo>
                  <a:pt x="448680" y="612328"/>
                  <a:pt x="437998" y="622300"/>
                  <a:pt x="424823" y="622300"/>
                </a:cubicBezTo>
                <a:cubicBezTo>
                  <a:pt x="411647" y="622300"/>
                  <a:pt x="400966" y="612328"/>
                  <a:pt x="400966" y="600026"/>
                </a:cubicBezTo>
                <a:cubicBezTo>
                  <a:pt x="400966" y="587725"/>
                  <a:pt x="411647" y="577752"/>
                  <a:pt x="424823" y="577752"/>
                </a:cubicBezTo>
                <a:cubicBezTo>
                  <a:pt x="437993" y="577746"/>
                  <a:pt x="448673" y="587709"/>
                  <a:pt x="448680" y="600005"/>
                </a:cubicBezTo>
                <a:cubicBezTo>
                  <a:pt x="448680" y="600012"/>
                  <a:pt x="448680" y="600018"/>
                  <a:pt x="448680" y="600026"/>
                </a:cubicBezTo>
                <a:close/>
                <a:moveTo>
                  <a:pt x="649641" y="600026"/>
                </a:moveTo>
                <a:cubicBezTo>
                  <a:pt x="649641" y="612328"/>
                  <a:pt x="638960" y="622300"/>
                  <a:pt x="625784" y="622300"/>
                </a:cubicBezTo>
                <a:cubicBezTo>
                  <a:pt x="612608" y="622300"/>
                  <a:pt x="601927" y="612328"/>
                  <a:pt x="601927" y="600026"/>
                </a:cubicBezTo>
                <a:cubicBezTo>
                  <a:pt x="601927" y="587725"/>
                  <a:pt x="612608" y="577752"/>
                  <a:pt x="625784" y="577752"/>
                </a:cubicBezTo>
                <a:cubicBezTo>
                  <a:pt x="638954" y="577746"/>
                  <a:pt x="649633" y="587709"/>
                  <a:pt x="649641" y="600005"/>
                </a:cubicBezTo>
                <a:cubicBezTo>
                  <a:pt x="649641" y="600012"/>
                  <a:pt x="649641" y="600018"/>
                  <a:pt x="649641" y="600026"/>
                </a:cubicBezTo>
                <a:close/>
                <a:moveTo>
                  <a:pt x="850601" y="600026"/>
                </a:moveTo>
                <a:cubicBezTo>
                  <a:pt x="850601" y="612328"/>
                  <a:pt x="839920" y="622300"/>
                  <a:pt x="826744" y="622300"/>
                </a:cubicBezTo>
                <a:cubicBezTo>
                  <a:pt x="813569" y="622300"/>
                  <a:pt x="802887" y="612328"/>
                  <a:pt x="802887" y="600026"/>
                </a:cubicBezTo>
                <a:cubicBezTo>
                  <a:pt x="802887" y="587725"/>
                  <a:pt x="813569" y="577752"/>
                  <a:pt x="826744" y="577752"/>
                </a:cubicBezTo>
                <a:cubicBezTo>
                  <a:pt x="839914" y="577746"/>
                  <a:pt x="850594" y="587709"/>
                  <a:pt x="850601" y="600005"/>
                </a:cubicBezTo>
                <a:cubicBezTo>
                  <a:pt x="850601" y="600012"/>
                  <a:pt x="850601" y="600018"/>
                  <a:pt x="850601" y="600026"/>
                </a:cubicBezTo>
                <a:close/>
                <a:moveTo>
                  <a:pt x="1051560" y="600026"/>
                </a:moveTo>
                <a:cubicBezTo>
                  <a:pt x="1051560" y="612328"/>
                  <a:pt x="1040879" y="622300"/>
                  <a:pt x="1027703" y="622300"/>
                </a:cubicBezTo>
                <a:cubicBezTo>
                  <a:pt x="1014527" y="622300"/>
                  <a:pt x="1003846" y="612328"/>
                  <a:pt x="1003846" y="600026"/>
                </a:cubicBezTo>
                <a:cubicBezTo>
                  <a:pt x="1003846" y="587725"/>
                  <a:pt x="1014527" y="577752"/>
                  <a:pt x="1027703" y="577752"/>
                </a:cubicBezTo>
                <a:cubicBezTo>
                  <a:pt x="1040872" y="577766"/>
                  <a:pt x="1051545" y="587731"/>
                  <a:pt x="1051560" y="600026"/>
                </a:cubicBezTo>
                <a:close/>
              </a:path>
            </a:pathLst>
          </a:custGeom>
          <a:solidFill>
            <a:srgbClr val="1199FB"/>
          </a:solidFill>
          <a:ln/>
        </p:spPr>
      </p:sp>
      <p:sp>
        <p:nvSpPr>
          <p:cNvPr id="18" name="Text 4"/>
          <p:cNvSpPr/>
          <p:nvPr/>
        </p:nvSpPr>
        <p:spPr>
          <a:xfrm>
            <a:off x="10259060" y="704850"/>
            <a:ext cx="1051560" cy="622300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19" name="Shape 5"/>
          <p:cNvSpPr/>
          <p:nvPr/>
        </p:nvSpPr>
        <p:spPr>
          <a:xfrm>
            <a:off x="753745" y="2708910"/>
            <a:ext cx="361950" cy="2948305"/>
          </a:xfrm>
          <a:prstGeom prst="rect">
            <a:avLst/>
          </a:prstGeom>
          <a:solidFill>
            <a:srgbClr val="197DFA"/>
          </a:solidFill>
          <a:ln/>
        </p:spPr>
      </p:sp>
      <p:sp>
        <p:nvSpPr>
          <p:cNvPr id="20" name="Text 6"/>
          <p:cNvSpPr/>
          <p:nvPr/>
        </p:nvSpPr>
        <p:spPr>
          <a:xfrm>
            <a:off x="753745" y="2708910"/>
            <a:ext cx="361950" cy="294830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21" name="Image 12" descr="https://kimi-img.moonshot.cn/pub/slides/slides_tmpl/image/25-09-08-13:43:39-d2v6q2tnfo2stf9dk980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44245" y="1984375"/>
            <a:ext cx="3895090" cy="3907790"/>
          </a:xfrm>
          <a:prstGeom prst="rect">
            <a:avLst/>
          </a:prstGeom>
        </p:spPr>
      </p:pic>
      <p:sp>
        <p:nvSpPr>
          <p:cNvPr id="22" name="Text 7"/>
          <p:cNvSpPr/>
          <p:nvPr/>
        </p:nvSpPr>
        <p:spPr>
          <a:xfrm>
            <a:off x="5775325" y="1823720"/>
            <a:ext cx="83883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23" name="Text 8"/>
          <p:cNvSpPr/>
          <p:nvPr/>
        </p:nvSpPr>
        <p:spPr>
          <a:xfrm>
            <a:off x="6783705" y="1930400"/>
            <a:ext cx="453644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262626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选题与价值</a:t>
            </a:r>
            <a:endParaRPr lang="en-US" sz="1600" dirty="0"/>
          </a:p>
        </p:txBody>
      </p:sp>
      <p:sp>
        <p:nvSpPr>
          <p:cNvPr id="24" name="Text 9"/>
          <p:cNvSpPr/>
          <p:nvPr/>
        </p:nvSpPr>
        <p:spPr>
          <a:xfrm>
            <a:off x="5775325" y="2686685"/>
            <a:ext cx="83883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25" name="Text 10"/>
          <p:cNvSpPr/>
          <p:nvPr/>
        </p:nvSpPr>
        <p:spPr>
          <a:xfrm>
            <a:off x="6783705" y="2797810"/>
            <a:ext cx="453644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需求与调研</a:t>
            </a:r>
            <a:endParaRPr lang="en-US" sz="1600" dirty="0"/>
          </a:p>
        </p:txBody>
      </p:sp>
      <p:sp>
        <p:nvSpPr>
          <p:cNvPr id="26" name="Text 11"/>
          <p:cNvSpPr/>
          <p:nvPr/>
        </p:nvSpPr>
        <p:spPr>
          <a:xfrm>
            <a:off x="5775325" y="3543935"/>
            <a:ext cx="83883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27" name="Text 12"/>
          <p:cNvSpPr/>
          <p:nvPr/>
        </p:nvSpPr>
        <p:spPr>
          <a:xfrm>
            <a:off x="6783705" y="3625850"/>
            <a:ext cx="453644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方案与架构</a:t>
            </a:r>
            <a:endParaRPr lang="en-US" sz="1600" dirty="0"/>
          </a:p>
        </p:txBody>
      </p:sp>
      <p:sp>
        <p:nvSpPr>
          <p:cNvPr id="28" name="Text 13"/>
          <p:cNvSpPr/>
          <p:nvPr/>
        </p:nvSpPr>
        <p:spPr>
          <a:xfrm>
            <a:off x="5775325" y="4399280"/>
            <a:ext cx="83883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29" name="Text 14"/>
          <p:cNvSpPr/>
          <p:nvPr/>
        </p:nvSpPr>
        <p:spPr>
          <a:xfrm>
            <a:off x="6783705" y="4525645"/>
            <a:ext cx="453644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核心功能实现</a:t>
            </a:r>
            <a:endParaRPr lang="en-US" sz="1600" dirty="0"/>
          </a:p>
        </p:txBody>
      </p:sp>
      <p:sp>
        <p:nvSpPr>
          <p:cNvPr id="30" name="Text 15"/>
          <p:cNvSpPr/>
          <p:nvPr/>
        </p:nvSpPr>
        <p:spPr>
          <a:xfrm>
            <a:off x="5775325" y="5264150"/>
            <a:ext cx="83883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2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31" name="Text 16"/>
          <p:cNvSpPr/>
          <p:nvPr/>
        </p:nvSpPr>
        <p:spPr>
          <a:xfrm>
            <a:off x="6783705" y="5400040"/>
            <a:ext cx="453644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测试与优化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pic>
        <p:nvPicPr>
          <p:cNvPr id="3" name="Image 1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2405" y="4182745"/>
            <a:ext cx="5097780" cy="1496695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36625" y="644525"/>
            <a:ext cx="2698115" cy="1108075"/>
          </a:xfrm>
          <a:prstGeom prst="rect">
            <a:avLst/>
          </a:prstGeom>
          <a:solidFill>
            <a:srgbClr val="000000">
              <a:alpha val="0"/>
            </a:srgbClr>
          </a:solidFill>
          <a:ln/>
        </p:spPr>
      </p:sp>
      <p:sp>
        <p:nvSpPr>
          <p:cNvPr id="5" name="Text 1"/>
          <p:cNvSpPr/>
          <p:nvPr/>
        </p:nvSpPr>
        <p:spPr>
          <a:xfrm>
            <a:off x="936625" y="644525"/>
            <a:ext cx="2698115" cy="1108075"/>
          </a:xfrm>
          <a:prstGeom prst="rect">
            <a:avLst/>
          </a:prstGeom>
          <a:noFill/>
          <a:ln/>
        </p:spPr>
        <p:txBody>
          <a:bodyPr wrap="square" lIns="46863" tIns="90043" rIns="90043" bIns="46863" rtlCol="0" anchor="b"/>
          <a:lstStyle/>
          <a:p>
            <a:pPr>
              <a:lnSpc>
                <a:spcPct val="100000"/>
              </a:lnSpc>
            </a:pPr>
            <a:r>
              <a:rPr lang="en-US" sz="6600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目录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2857500" y="1018540"/>
            <a:ext cx="2884805" cy="49946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3200" b="1" dirty="0">
                <a:solidFill>
                  <a:srgbClr val="000000">
                    <a:alpha val="55000"/>
                  </a:srgbClr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CONTENTS</a:t>
            </a:r>
            <a:endParaRPr lang="en-US" sz="1600" dirty="0"/>
          </a:p>
        </p:txBody>
      </p:sp>
      <p:sp>
        <p:nvSpPr>
          <p:cNvPr id="7" name="Shape 3"/>
          <p:cNvSpPr/>
          <p:nvPr/>
        </p:nvSpPr>
        <p:spPr>
          <a:xfrm>
            <a:off x="2325688" y="4493895"/>
            <a:ext cx="66040" cy="956945"/>
          </a:xfrm>
          <a:prstGeom prst="roundRect">
            <a:avLst>
              <a:gd name="adj" fmla="val 50000"/>
            </a:avLst>
          </a:prstGeom>
          <a:solidFill>
            <a:srgbClr val="2483EB"/>
          </a:solidFill>
          <a:ln/>
        </p:spPr>
      </p:sp>
      <p:sp>
        <p:nvSpPr>
          <p:cNvPr id="8" name="Text 4"/>
          <p:cNvSpPr/>
          <p:nvPr/>
        </p:nvSpPr>
        <p:spPr>
          <a:xfrm>
            <a:off x="2325688" y="4493895"/>
            <a:ext cx="66040" cy="95694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9" name="Image 2" descr="https://kimi-img.moonshot.cn/pub/slides/slides_tmpl/image/25-09-08-13:43:38-d2v6q2lnfo2stf9dk950.png">    </p:cNvPr>
          <p:cNvPicPr>
            <a:picLocks noChangeAspect="1"/>
          </p:cNvPicPr>
          <p:nvPr/>
        </p:nvPicPr>
        <p:blipFill>
          <a:blip r:embed="rId4"/>
          <a:srcRect l="0" r="0" t="32" b="32"/>
          <a:stretch/>
        </p:blipFill>
        <p:spPr>
          <a:xfrm>
            <a:off x="976948" y="4441190"/>
            <a:ext cx="998855" cy="998855"/>
          </a:xfrm>
          <a:prstGeom prst="rect">
            <a:avLst/>
          </a:prstGeom>
        </p:spPr>
      </p:pic>
      <p:pic>
        <p:nvPicPr>
          <p:cNvPr id="10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5" r="5" t="0" b="0"/>
          <a:stretch/>
        </p:blipFill>
        <p:spPr>
          <a:xfrm flipH="1">
            <a:off x="6941820" y="0"/>
            <a:ext cx="5313680" cy="6858000"/>
          </a:xfrm>
          <a:prstGeom prst="rect">
            <a:avLst/>
          </a:prstGeom>
        </p:spPr>
      </p:pic>
      <p:pic>
        <p:nvPicPr>
          <p:cNvPr id="11" name="Image 4" descr="https://kimi-img.moonshot.cn/pub/slides/slides_tmpl/image/25-09-08-13:43:37-d2v6q2dnfo2stf9dk940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7780" y="2152650"/>
            <a:ext cx="5097780" cy="1479550"/>
          </a:xfrm>
          <a:prstGeom prst="rect">
            <a:avLst/>
          </a:prstGeom>
        </p:spPr>
      </p:pic>
      <p:sp>
        <p:nvSpPr>
          <p:cNvPr id="12" name="Shape 5"/>
          <p:cNvSpPr/>
          <p:nvPr/>
        </p:nvSpPr>
        <p:spPr>
          <a:xfrm>
            <a:off x="4691063" y="2423795"/>
            <a:ext cx="66040" cy="956945"/>
          </a:xfrm>
          <a:prstGeom prst="roundRect">
            <a:avLst>
              <a:gd name="adj" fmla="val 50000"/>
            </a:avLst>
          </a:prstGeom>
          <a:solidFill>
            <a:srgbClr val="2483EB"/>
          </a:solidFill>
          <a:ln/>
        </p:spPr>
      </p:sp>
      <p:sp>
        <p:nvSpPr>
          <p:cNvPr id="13" name="Text 6"/>
          <p:cNvSpPr/>
          <p:nvPr/>
        </p:nvSpPr>
        <p:spPr>
          <a:xfrm>
            <a:off x="4691063" y="2423795"/>
            <a:ext cx="66040" cy="95694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pic>
        <p:nvPicPr>
          <p:cNvPr id="14" name="Image 5" descr="https://kimi-img.moonshot.cn/pub/slides/slides_tmpl/image/25-09-08-13:43:38-d2v6q2lnfo2stf9dk95g.png">    </p:cNvPr>
          <p:cNvPicPr>
            <a:picLocks noChangeAspect="1"/>
          </p:cNvPicPr>
          <p:nvPr/>
        </p:nvPicPr>
        <p:blipFill>
          <a:blip r:embed="rId7"/>
          <a:srcRect l="0" r="0" t="32" b="32"/>
          <a:stretch/>
        </p:blipFill>
        <p:spPr>
          <a:xfrm>
            <a:off x="3342323" y="2423795"/>
            <a:ext cx="998855" cy="998855"/>
          </a:xfrm>
          <a:prstGeom prst="rect">
            <a:avLst/>
          </a:prstGeom>
        </p:spPr>
      </p:pic>
      <p:pic>
        <p:nvPicPr>
          <p:cNvPr id="15" name="Image 6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8">
            <a:alphaModFix amt="97000"/>
          </a:blip>
          <a:srcRect l="0" r="0" t="22162" b="0"/>
          <a:stretch/>
        </p:blipFill>
        <p:spPr>
          <a:xfrm>
            <a:off x="553085" y="1752600"/>
            <a:ext cx="2439670" cy="2064385"/>
          </a:xfrm>
          <a:prstGeom prst="rect">
            <a:avLst/>
          </a:prstGeom>
        </p:spPr>
      </p:pic>
      <p:sp>
        <p:nvSpPr>
          <p:cNvPr id="16" name="Text 7"/>
          <p:cNvSpPr/>
          <p:nvPr/>
        </p:nvSpPr>
        <p:spPr>
          <a:xfrm>
            <a:off x="3452495" y="2623185"/>
            <a:ext cx="778510" cy="66865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17" name="Text 8"/>
          <p:cNvSpPr/>
          <p:nvPr/>
        </p:nvSpPr>
        <p:spPr>
          <a:xfrm>
            <a:off x="4782185" y="2390775"/>
            <a:ext cx="3973830" cy="4296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部署与数据反馈</a:t>
            </a:r>
            <a:endParaRPr lang="en-US" sz="1600" dirty="0"/>
          </a:p>
        </p:txBody>
      </p:sp>
      <p:sp>
        <p:nvSpPr>
          <p:cNvPr id="18" name="Text 9"/>
          <p:cNvSpPr/>
          <p:nvPr/>
        </p:nvSpPr>
        <p:spPr>
          <a:xfrm>
            <a:off x="1075373" y="4629150"/>
            <a:ext cx="870585" cy="668655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/>
          <a:lstStyle/>
          <a:p>
            <a:pPr>
              <a:lnSpc>
                <a:spcPct val="100000"/>
              </a:lnSpc>
            </a:pPr>
            <a:r>
              <a:rPr lang="en-US" sz="3600" b="1" dirty="0">
                <a:solidFill>
                  <a:srgbClr val="1D89E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19" name="Text 10"/>
          <p:cNvSpPr/>
          <p:nvPr/>
        </p:nvSpPr>
        <p:spPr>
          <a:xfrm>
            <a:off x="2416810" y="4460875"/>
            <a:ext cx="3973830" cy="429617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00000"/>
              </a:lnSpc>
            </a:pPr>
            <a:r>
              <a:rPr lang="en-US" sz="28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创新总结与展望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01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5524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选题与价值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254000" y="13462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城市流浪猫困境与救助瓶颈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54000" y="1955800"/>
            <a:ext cx="1179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传统救助模式面临严峻挑战，数字化救助势在必行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29972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381000" y="31242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31750" y="31750"/>
                </a:moveTo>
                <a:cubicBezTo>
                  <a:pt x="31750" y="22969"/>
                  <a:pt x="24656" y="15875"/>
                  <a:pt x="15875" y="15875"/>
                </a:cubicBezTo>
                <a:cubicBezTo>
                  <a:pt x="7094" y="15875"/>
                  <a:pt x="0" y="22969"/>
                  <a:pt x="0" y="31750"/>
                </a:cubicBezTo>
                <a:lnTo>
                  <a:pt x="0" y="198438"/>
                </a:lnTo>
                <a:cubicBezTo>
                  <a:pt x="0" y="220365"/>
                  <a:pt x="17760" y="238125"/>
                  <a:pt x="39688" y="238125"/>
                </a:cubicBezTo>
                <a:lnTo>
                  <a:pt x="238125" y="238125"/>
                </a:lnTo>
                <a:cubicBezTo>
                  <a:pt x="246906" y="238125"/>
                  <a:pt x="254000" y="231031"/>
                  <a:pt x="254000" y="222250"/>
                </a:cubicBezTo>
                <a:cubicBezTo>
                  <a:pt x="254000" y="213469"/>
                  <a:pt x="246906" y="206375"/>
                  <a:pt x="238125" y="206375"/>
                </a:cubicBezTo>
                <a:lnTo>
                  <a:pt x="39688" y="206375"/>
                </a:lnTo>
                <a:cubicBezTo>
                  <a:pt x="35322" y="206375"/>
                  <a:pt x="31750" y="202803"/>
                  <a:pt x="31750" y="198438"/>
                </a:cubicBezTo>
                <a:lnTo>
                  <a:pt x="31750" y="31750"/>
                </a:lnTo>
                <a:close/>
                <a:moveTo>
                  <a:pt x="233462" y="74712"/>
                </a:moveTo>
                <a:cubicBezTo>
                  <a:pt x="239663" y="68511"/>
                  <a:pt x="239663" y="58440"/>
                  <a:pt x="233462" y="52239"/>
                </a:cubicBezTo>
                <a:cubicBezTo>
                  <a:pt x="227261" y="46037"/>
                  <a:pt x="217190" y="46037"/>
                  <a:pt x="210989" y="52239"/>
                </a:cubicBezTo>
                <a:lnTo>
                  <a:pt x="158750" y="104527"/>
                </a:lnTo>
                <a:lnTo>
                  <a:pt x="130274" y="76101"/>
                </a:lnTo>
                <a:cubicBezTo>
                  <a:pt x="124073" y="69900"/>
                  <a:pt x="114002" y="69900"/>
                  <a:pt x="107801" y="76101"/>
                </a:cubicBezTo>
                <a:lnTo>
                  <a:pt x="60176" y="123726"/>
                </a:lnTo>
                <a:cubicBezTo>
                  <a:pt x="53975" y="129927"/>
                  <a:pt x="53975" y="139998"/>
                  <a:pt x="60176" y="146199"/>
                </a:cubicBezTo>
                <a:cubicBezTo>
                  <a:pt x="66377" y="152400"/>
                  <a:pt x="76448" y="152400"/>
                  <a:pt x="82649" y="146199"/>
                </a:cubicBezTo>
                <a:lnTo>
                  <a:pt x="119063" y="109786"/>
                </a:lnTo>
                <a:lnTo>
                  <a:pt x="147538" y="138261"/>
                </a:lnTo>
                <a:cubicBezTo>
                  <a:pt x="153739" y="144463"/>
                  <a:pt x="163810" y="144463"/>
                  <a:pt x="170011" y="138261"/>
                </a:cubicBezTo>
                <a:lnTo>
                  <a:pt x="233511" y="74761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7" name="Text 4"/>
          <p:cNvSpPr/>
          <p:nvPr/>
        </p:nvSpPr>
        <p:spPr>
          <a:xfrm>
            <a:off x="965200" y="2997200"/>
            <a:ext cx="3492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数量攀升，收容所爆满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965200" y="3352800"/>
            <a:ext cx="3467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6A728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流浪猫数量快速增长，远超现有收容能力。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254000" y="38100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937000"/>
            <a:ext cx="254000" cy="254000"/>
          </a:xfrm>
          <a:custGeom>
            <a:avLst/>
            <a:gdLst/>
            <a:ahLst/>
            <a:cxnLst/>
            <a:rect l="l" t="t" r="r" b="b"/>
            <a:pathLst>
              <a:path w="254000" h="254000">
                <a:moveTo>
                  <a:pt x="95250" y="31750"/>
                </a:moveTo>
                <a:cubicBezTo>
                  <a:pt x="95250" y="22969"/>
                  <a:pt x="102344" y="15875"/>
                  <a:pt x="111125" y="15875"/>
                </a:cubicBezTo>
                <a:lnTo>
                  <a:pt x="142875" y="15875"/>
                </a:lnTo>
                <a:cubicBezTo>
                  <a:pt x="151656" y="15875"/>
                  <a:pt x="158750" y="22969"/>
                  <a:pt x="158750" y="31750"/>
                </a:cubicBezTo>
                <a:lnTo>
                  <a:pt x="158750" y="63500"/>
                </a:lnTo>
                <a:cubicBezTo>
                  <a:pt x="158750" y="72281"/>
                  <a:pt x="151656" y="79375"/>
                  <a:pt x="142875" y="79375"/>
                </a:cubicBezTo>
                <a:lnTo>
                  <a:pt x="138906" y="79375"/>
                </a:lnTo>
                <a:lnTo>
                  <a:pt x="138906" y="111125"/>
                </a:lnTo>
                <a:lnTo>
                  <a:pt x="198438" y="111125"/>
                </a:lnTo>
                <a:cubicBezTo>
                  <a:pt x="218182" y="111125"/>
                  <a:pt x="234156" y="127099"/>
                  <a:pt x="234156" y="146844"/>
                </a:cubicBezTo>
                <a:lnTo>
                  <a:pt x="234156" y="174625"/>
                </a:lnTo>
                <a:lnTo>
                  <a:pt x="238125" y="174625"/>
                </a:lnTo>
                <a:cubicBezTo>
                  <a:pt x="246906" y="174625"/>
                  <a:pt x="254000" y="181719"/>
                  <a:pt x="254000" y="190500"/>
                </a:cubicBezTo>
                <a:lnTo>
                  <a:pt x="254000" y="222250"/>
                </a:lnTo>
                <a:cubicBezTo>
                  <a:pt x="254000" y="231031"/>
                  <a:pt x="246906" y="238125"/>
                  <a:pt x="238125" y="238125"/>
                </a:cubicBezTo>
                <a:lnTo>
                  <a:pt x="206375" y="238125"/>
                </a:lnTo>
                <a:cubicBezTo>
                  <a:pt x="197594" y="238125"/>
                  <a:pt x="190500" y="231031"/>
                  <a:pt x="190500" y="222250"/>
                </a:cubicBezTo>
                <a:lnTo>
                  <a:pt x="190500" y="190500"/>
                </a:lnTo>
                <a:cubicBezTo>
                  <a:pt x="190500" y="181719"/>
                  <a:pt x="197594" y="174625"/>
                  <a:pt x="206375" y="174625"/>
                </a:cubicBezTo>
                <a:lnTo>
                  <a:pt x="210344" y="174625"/>
                </a:lnTo>
                <a:lnTo>
                  <a:pt x="210344" y="146844"/>
                </a:lnTo>
                <a:cubicBezTo>
                  <a:pt x="210344" y="140246"/>
                  <a:pt x="205036" y="134938"/>
                  <a:pt x="198438" y="134938"/>
                </a:cubicBezTo>
                <a:lnTo>
                  <a:pt x="138906" y="134938"/>
                </a:lnTo>
                <a:lnTo>
                  <a:pt x="138906" y="174625"/>
                </a:lnTo>
                <a:lnTo>
                  <a:pt x="142875" y="174625"/>
                </a:lnTo>
                <a:cubicBezTo>
                  <a:pt x="151656" y="174625"/>
                  <a:pt x="158750" y="181719"/>
                  <a:pt x="158750" y="190500"/>
                </a:cubicBezTo>
                <a:lnTo>
                  <a:pt x="158750" y="222250"/>
                </a:lnTo>
                <a:cubicBezTo>
                  <a:pt x="158750" y="231031"/>
                  <a:pt x="151656" y="238125"/>
                  <a:pt x="142875" y="238125"/>
                </a:cubicBezTo>
                <a:lnTo>
                  <a:pt x="111125" y="238125"/>
                </a:lnTo>
                <a:cubicBezTo>
                  <a:pt x="102344" y="238125"/>
                  <a:pt x="95250" y="231031"/>
                  <a:pt x="95250" y="222250"/>
                </a:cubicBezTo>
                <a:lnTo>
                  <a:pt x="95250" y="190500"/>
                </a:lnTo>
                <a:cubicBezTo>
                  <a:pt x="95250" y="181719"/>
                  <a:pt x="102344" y="174625"/>
                  <a:pt x="111125" y="174625"/>
                </a:cubicBezTo>
                <a:lnTo>
                  <a:pt x="115094" y="174625"/>
                </a:lnTo>
                <a:lnTo>
                  <a:pt x="115094" y="134938"/>
                </a:lnTo>
                <a:lnTo>
                  <a:pt x="55563" y="134938"/>
                </a:lnTo>
                <a:cubicBezTo>
                  <a:pt x="48964" y="134938"/>
                  <a:pt x="43656" y="140246"/>
                  <a:pt x="43656" y="146844"/>
                </a:cubicBezTo>
                <a:lnTo>
                  <a:pt x="43656" y="174625"/>
                </a:lnTo>
                <a:lnTo>
                  <a:pt x="47625" y="174625"/>
                </a:lnTo>
                <a:cubicBezTo>
                  <a:pt x="56406" y="174625"/>
                  <a:pt x="63500" y="181719"/>
                  <a:pt x="63500" y="190500"/>
                </a:cubicBezTo>
                <a:lnTo>
                  <a:pt x="63500" y="222250"/>
                </a:lnTo>
                <a:cubicBezTo>
                  <a:pt x="63500" y="231031"/>
                  <a:pt x="56406" y="238125"/>
                  <a:pt x="47625" y="238125"/>
                </a:cubicBezTo>
                <a:lnTo>
                  <a:pt x="15875" y="238125"/>
                </a:lnTo>
                <a:cubicBezTo>
                  <a:pt x="7094" y="238125"/>
                  <a:pt x="0" y="231031"/>
                  <a:pt x="0" y="222250"/>
                </a:cubicBezTo>
                <a:lnTo>
                  <a:pt x="0" y="190500"/>
                </a:lnTo>
                <a:cubicBezTo>
                  <a:pt x="0" y="181719"/>
                  <a:pt x="7094" y="174625"/>
                  <a:pt x="15875" y="174625"/>
                </a:cubicBezTo>
                <a:lnTo>
                  <a:pt x="19844" y="174625"/>
                </a:lnTo>
                <a:lnTo>
                  <a:pt x="19844" y="146844"/>
                </a:lnTo>
                <a:cubicBezTo>
                  <a:pt x="19844" y="127099"/>
                  <a:pt x="35818" y="111125"/>
                  <a:pt x="55563" y="111125"/>
                </a:cubicBezTo>
                <a:lnTo>
                  <a:pt x="115094" y="111125"/>
                </a:lnTo>
                <a:lnTo>
                  <a:pt x="115094" y="79375"/>
                </a:lnTo>
                <a:lnTo>
                  <a:pt x="111125" y="79375"/>
                </a:lnTo>
                <a:cubicBezTo>
                  <a:pt x="102344" y="79375"/>
                  <a:pt x="95250" y="72281"/>
                  <a:pt x="95250" y="63500"/>
                </a:cubicBezTo>
                <a:lnTo>
                  <a:pt x="95250" y="31750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1" name="Text 8"/>
          <p:cNvSpPr/>
          <p:nvPr/>
        </p:nvSpPr>
        <p:spPr>
          <a:xfrm>
            <a:off x="965200" y="3810000"/>
            <a:ext cx="3670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资源分散，信息不透明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965200" y="4165600"/>
            <a:ext cx="3644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6A728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救助信息孤岛化，导致重复救助或资源浪费。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54000" y="46228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65125" y="4749800"/>
            <a:ext cx="285750" cy="254000"/>
          </a:xfrm>
          <a:custGeom>
            <a:avLst/>
            <a:gdLst/>
            <a:ahLst/>
            <a:cxnLst/>
            <a:rect l="l" t="t" r="r" b="b"/>
            <a:pathLst>
              <a:path w="285750" h="254000">
                <a:moveTo>
                  <a:pt x="20340" y="-12353"/>
                </a:moveTo>
                <a:cubicBezTo>
                  <a:pt x="15677" y="-17016"/>
                  <a:pt x="8136" y="-17016"/>
                  <a:pt x="3522" y="-12353"/>
                </a:cubicBezTo>
                <a:cubicBezTo>
                  <a:pt x="-1091" y="-7689"/>
                  <a:pt x="-1141" y="-149"/>
                  <a:pt x="3473" y="4514"/>
                </a:cubicBezTo>
                <a:lnTo>
                  <a:pt x="265410" y="266452"/>
                </a:lnTo>
                <a:cubicBezTo>
                  <a:pt x="270073" y="271115"/>
                  <a:pt x="277614" y="271115"/>
                  <a:pt x="282228" y="266452"/>
                </a:cubicBezTo>
                <a:cubicBezTo>
                  <a:pt x="286841" y="261789"/>
                  <a:pt x="286891" y="254248"/>
                  <a:pt x="282228" y="249634"/>
                </a:cubicBezTo>
                <a:lnTo>
                  <a:pt x="139353" y="106759"/>
                </a:lnTo>
                <a:lnTo>
                  <a:pt x="146397" y="99715"/>
                </a:lnTo>
                <a:cubicBezTo>
                  <a:pt x="148481" y="97631"/>
                  <a:pt x="151110" y="96490"/>
                  <a:pt x="153789" y="96292"/>
                </a:cubicBezTo>
                <a:cubicBezTo>
                  <a:pt x="157162" y="95994"/>
                  <a:pt x="160635" y="97135"/>
                  <a:pt x="163215" y="99715"/>
                </a:cubicBezTo>
                <a:lnTo>
                  <a:pt x="250825" y="186531"/>
                </a:lnTo>
                <a:lnTo>
                  <a:pt x="285750" y="158750"/>
                </a:lnTo>
                <a:lnTo>
                  <a:pt x="285750" y="15875"/>
                </a:lnTo>
                <a:lnTo>
                  <a:pt x="230188" y="47625"/>
                </a:lnTo>
                <a:lnTo>
                  <a:pt x="218380" y="39737"/>
                </a:lnTo>
                <a:cubicBezTo>
                  <a:pt x="210542" y="34528"/>
                  <a:pt x="201364" y="31750"/>
                  <a:pt x="191939" y="31750"/>
                </a:cubicBezTo>
                <a:lnTo>
                  <a:pt x="157014" y="31750"/>
                </a:lnTo>
                <a:cubicBezTo>
                  <a:pt x="156468" y="31750"/>
                  <a:pt x="155873" y="31750"/>
                  <a:pt x="155327" y="31800"/>
                </a:cubicBezTo>
                <a:cubicBezTo>
                  <a:pt x="146943" y="32246"/>
                  <a:pt x="139055" y="36016"/>
                  <a:pt x="133400" y="42267"/>
                </a:cubicBezTo>
                <a:lnTo>
                  <a:pt x="105718" y="73075"/>
                </a:lnTo>
                <a:lnTo>
                  <a:pt x="88850" y="56207"/>
                </a:lnTo>
                <a:lnTo>
                  <a:pt x="110827" y="31800"/>
                </a:lnTo>
                <a:lnTo>
                  <a:pt x="91132" y="31800"/>
                </a:lnTo>
                <a:cubicBezTo>
                  <a:pt x="83542" y="31800"/>
                  <a:pt x="76200" y="33586"/>
                  <a:pt x="69552" y="36959"/>
                </a:cubicBezTo>
                <a:lnTo>
                  <a:pt x="20340" y="-12353"/>
                </a:lnTo>
                <a:close/>
                <a:moveTo>
                  <a:pt x="0" y="34627"/>
                </a:moveTo>
                <a:lnTo>
                  <a:pt x="0" y="158750"/>
                </a:lnTo>
                <a:lnTo>
                  <a:pt x="77589" y="223391"/>
                </a:lnTo>
                <a:cubicBezTo>
                  <a:pt x="88999" y="232916"/>
                  <a:pt x="103386" y="238125"/>
                  <a:pt x="118219" y="238125"/>
                </a:cubicBezTo>
                <a:lnTo>
                  <a:pt x="126008" y="238125"/>
                </a:lnTo>
                <a:lnTo>
                  <a:pt x="122535" y="234652"/>
                </a:lnTo>
                <a:cubicBezTo>
                  <a:pt x="117872" y="229989"/>
                  <a:pt x="117872" y="222448"/>
                  <a:pt x="122535" y="217835"/>
                </a:cubicBezTo>
                <a:cubicBezTo>
                  <a:pt x="127198" y="213221"/>
                  <a:pt x="134739" y="213171"/>
                  <a:pt x="139353" y="217835"/>
                </a:cubicBezTo>
                <a:lnTo>
                  <a:pt x="159693" y="238175"/>
                </a:lnTo>
                <a:lnTo>
                  <a:pt x="164157" y="238175"/>
                </a:lnTo>
                <a:cubicBezTo>
                  <a:pt x="175171" y="238175"/>
                  <a:pt x="185886" y="235297"/>
                  <a:pt x="195312" y="230039"/>
                </a:cubicBezTo>
                <a:lnTo>
                  <a:pt x="0" y="34627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5" name="Text 12"/>
          <p:cNvSpPr/>
          <p:nvPr/>
        </p:nvSpPr>
        <p:spPr>
          <a:xfrm>
            <a:off x="965200" y="4622800"/>
            <a:ext cx="3136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流程低效，回访困难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965200" y="4978400"/>
            <a:ext cx="3111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6A728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线下流程繁琐，领养后回访难以落实。</a:t>
            </a:r>
            <a:endParaRPr lang="en-US" sz="1600" dirty="0"/>
          </a:p>
        </p:txBody>
      </p:sp>
      <p:pic>
        <p:nvPicPr>
          <p:cNvPr id="17" name="Image 1" descr="https://kimi-web-img.moonshot.cn/img/s.yimg.com/4f1ec872e4ede2a36a692ca8fb0b10e779fb99c1.jpg">    </p:cNvPr>
          <p:cNvPicPr>
            <a:picLocks noChangeAspect="1"/>
          </p:cNvPicPr>
          <p:nvPr/>
        </p:nvPicPr>
        <p:blipFill>
          <a:blip r:embed="rId2"/>
          <a:srcRect l="0" r="0" t="13310" b="13310"/>
          <a:stretch/>
        </p:blipFill>
        <p:spPr>
          <a:xfrm>
            <a:off x="5171414" y="2717800"/>
            <a:ext cx="6769100" cy="2794000"/>
          </a:xfrm>
          <a:prstGeom prst="roundRect">
            <a:avLst>
              <a:gd name="adj" fmla="val 5455"/>
            </a:avLst>
          </a:prstGeom>
        </p:spPr>
      </p:pic>
    </p:spTree>
  </p:cSld>
  <p:clrMapOvr>
    <a:masterClrMapping/>
  </p:clrMapOvr>
  <p:transition>
    <p:fade/>
    <p:spd val="med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581400" y="1244600"/>
            <a:ext cx="52578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系统目标与预期社会效益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181350" y="1955800"/>
            <a:ext cx="5829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构建多方共赢的数字化救助生态，创造可持续社会影响力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1024467" y="3048000"/>
            <a:ext cx="2921000" cy="2336800"/>
          </a:xfrm>
          <a:custGeom>
            <a:avLst/>
            <a:gdLst/>
            <a:ahLst/>
            <a:cxnLst/>
            <a:rect l="l" t="t" r="r" b="b"/>
            <a:pathLst>
              <a:path w="2921000" h="2336800">
                <a:moveTo>
                  <a:pt x="101604" y="0"/>
                </a:moveTo>
                <a:lnTo>
                  <a:pt x="2819396" y="0"/>
                </a:lnTo>
                <a:cubicBezTo>
                  <a:pt x="2875510" y="0"/>
                  <a:pt x="2921000" y="45490"/>
                  <a:pt x="2921000" y="101604"/>
                </a:cubicBezTo>
                <a:lnTo>
                  <a:pt x="2921000" y="2235196"/>
                </a:lnTo>
                <a:cubicBezTo>
                  <a:pt x="2921000" y="2291310"/>
                  <a:pt x="2875510" y="2336800"/>
                  <a:pt x="2819396" y="2336800"/>
                </a:cubicBezTo>
                <a:lnTo>
                  <a:pt x="101604" y="2336800"/>
                </a:lnTo>
                <a:cubicBezTo>
                  <a:pt x="45490" y="2336800"/>
                  <a:pt x="0" y="2291310"/>
                  <a:pt x="0" y="2235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2078567" y="325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7" name="Shape 4"/>
          <p:cNvSpPr/>
          <p:nvPr/>
        </p:nvSpPr>
        <p:spPr>
          <a:xfrm>
            <a:off x="2297642" y="34671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333375" y="190500"/>
                </a:moveTo>
                <a:cubicBezTo>
                  <a:pt x="333375" y="111645"/>
                  <a:pt x="269355" y="47625"/>
                  <a:pt x="190500" y="47625"/>
                </a:cubicBezTo>
                <a:cubicBezTo>
                  <a:pt x="111645" y="47625"/>
                  <a:pt x="47625" y="111645"/>
                  <a:pt x="47625" y="190500"/>
                </a:cubicBezTo>
                <a:cubicBezTo>
                  <a:pt x="47625" y="269355"/>
                  <a:pt x="111645" y="333375"/>
                  <a:pt x="190500" y="333375"/>
                </a:cubicBezTo>
                <a:cubicBezTo>
                  <a:pt x="269355" y="333375"/>
                  <a:pt x="333375" y="269355"/>
                  <a:pt x="333375" y="190500"/>
                </a:cubicBezTo>
                <a:close/>
                <a:moveTo>
                  <a:pt x="0" y="190500"/>
                </a:moveTo>
                <a:cubicBezTo>
                  <a:pt x="0" y="85360"/>
                  <a:pt x="85360" y="0"/>
                  <a:pt x="190500" y="0"/>
                </a:cubicBezTo>
                <a:cubicBezTo>
                  <a:pt x="295640" y="0"/>
                  <a:pt x="381000" y="85360"/>
                  <a:pt x="381000" y="190500"/>
                </a:cubicBezTo>
                <a:cubicBezTo>
                  <a:pt x="381000" y="295640"/>
                  <a:pt x="295640" y="381000"/>
                  <a:pt x="190500" y="381000"/>
                </a:cubicBezTo>
                <a:cubicBezTo>
                  <a:pt x="85360" y="381000"/>
                  <a:pt x="0" y="295640"/>
                  <a:pt x="0" y="190500"/>
                </a:cubicBezTo>
                <a:close/>
                <a:moveTo>
                  <a:pt x="190500" y="250031"/>
                </a:moveTo>
                <a:cubicBezTo>
                  <a:pt x="223356" y="250031"/>
                  <a:pt x="250031" y="223356"/>
                  <a:pt x="250031" y="190500"/>
                </a:cubicBezTo>
                <a:cubicBezTo>
                  <a:pt x="250031" y="157644"/>
                  <a:pt x="223356" y="130969"/>
                  <a:pt x="190500" y="130969"/>
                </a:cubicBezTo>
                <a:cubicBezTo>
                  <a:pt x="157644" y="130969"/>
                  <a:pt x="130969" y="157644"/>
                  <a:pt x="130969" y="190500"/>
                </a:cubicBezTo>
                <a:cubicBezTo>
                  <a:pt x="130969" y="223356"/>
                  <a:pt x="157644" y="250031"/>
                  <a:pt x="190500" y="250031"/>
                </a:cubicBezTo>
                <a:close/>
                <a:moveTo>
                  <a:pt x="190500" y="83344"/>
                </a:moveTo>
                <a:cubicBezTo>
                  <a:pt x="249641" y="83344"/>
                  <a:pt x="297656" y="131359"/>
                  <a:pt x="297656" y="190500"/>
                </a:cubicBezTo>
                <a:cubicBezTo>
                  <a:pt x="297656" y="249641"/>
                  <a:pt x="249641" y="297656"/>
                  <a:pt x="190500" y="297656"/>
                </a:cubicBezTo>
                <a:cubicBezTo>
                  <a:pt x="131359" y="297656"/>
                  <a:pt x="83344" y="249641"/>
                  <a:pt x="83344" y="190500"/>
                </a:cubicBezTo>
                <a:cubicBezTo>
                  <a:pt x="83344" y="131359"/>
                  <a:pt x="131359" y="83344"/>
                  <a:pt x="190500" y="83344"/>
                </a:cubicBezTo>
                <a:close/>
                <a:moveTo>
                  <a:pt x="166688" y="190500"/>
                </a:moveTo>
                <a:cubicBezTo>
                  <a:pt x="166688" y="177358"/>
                  <a:pt x="177358" y="166688"/>
                  <a:pt x="190500" y="166688"/>
                </a:cubicBezTo>
                <a:cubicBezTo>
                  <a:pt x="203642" y="166688"/>
                  <a:pt x="214313" y="177358"/>
                  <a:pt x="214313" y="190500"/>
                </a:cubicBezTo>
                <a:cubicBezTo>
                  <a:pt x="214313" y="203642"/>
                  <a:pt x="203642" y="214313"/>
                  <a:pt x="190500" y="214313"/>
                </a:cubicBezTo>
                <a:cubicBezTo>
                  <a:pt x="177358" y="214313"/>
                  <a:pt x="166688" y="203642"/>
                  <a:pt x="166688" y="1905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1627717" y="4216400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提升领养成功率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183217" y="4673600"/>
            <a:ext cx="2603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通过精准匹配与高效流程，让更多流浪猫找到归宿。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148667" y="2819400"/>
            <a:ext cx="3898900" cy="2794000"/>
          </a:xfrm>
          <a:custGeom>
            <a:avLst/>
            <a:gdLst/>
            <a:ahLst/>
            <a:cxnLst/>
            <a:rect l="l" t="t" r="r" b="b"/>
            <a:pathLst>
              <a:path w="3898900" h="2794000">
                <a:moveTo>
                  <a:pt x="101590" y="0"/>
                </a:moveTo>
                <a:lnTo>
                  <a:pt x="3797310" y="0"/>
                </a:lnTo>
                <a:cubicBezTo>
                  <a:pt x="3853417" y="0"/>
                  <a:pt x="3898900" y="45483"/>
                  <a:pt x="3898900" y="101590"/>
                </a:cubicBezTo>
                <a:lnTo>
                  <a:pt x="3898900" y="2692410"/>
                </a:lnTo>
                <a:cubicBezTo>
                  <a:pt x="3898900" y="2748517"/>
                  <a:pt x="3853417" y="2794000"/>
                  <a:pt x="3797310" y="2794000"/>
                </a:cubicBezTo>
                <a:lnTo>
                  <a:pt x="101590" y="2794000"/>
                </a:lnTo>
                <a:cubicBezTo>
                  <a:pt x="45483" y="2794000"/>
                  <a:pt x="0" y="2748517"/>
                  <a:pt x="0" y="26924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2196F3">
              <a:alpha val="30196"/>
            </a:srgbClr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5588000" y="31242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508000" y="0"/>
                </a:lnTo>
                <a:cubicBezTo>
                  <a:pt x="788373" y="0"/>
                  <a:pt x="1016000" y="227627"/>
                  <a:pt x="1016000" y="508000"/>
                </a:cubicBezTo>
                <a:lnTo>
                  <a:pt x="1016000" y="508000"/>
                </a:lnTo>
                <a:cubicBezTo>
                  <a:pt x="1016000" y="788373"/>
                  <a:pt x="788373" y="1016000"/>
                  <a:pt x="508000" y="1016000"/>
                </a:cubicBezTo>
                <a:lnTo>
                  <a:pt x="508000" y="1016000"/>
                </a:lnTo>
                <a:cubicBezTo>
                  <a:pt x="227627" y="1016000"/>
                  <a:pt x="0" y="788373"/>
                  <a:pt x="0" y="508000"/>
                </a:cubicBezTo>
                <a:lnTo>
                  <a:pt x="0" y="508000"/>
                </a:lnTo>
                <a:cubicBezTo>
                  <a:pt x="0" y="227627"/>
                  <a:pt x="227627" y="0"/>
                  <a:pt x="508000" y="0"/>
                </a:cubicBez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12" name="Shape 9"/>
          <p:cNvSpPr/>
          <p:nvPr/>
        </p:nvSpPr>
        <p:spPr>
          <a:xfrm>
            <a:off x="5838825" y="3403600"/>
            <a:ext cx="514350" cy="457200"/>
          </a:xfrm>
          <a:custGeom>
            <a:avLst/>
            <a:gdLst/>
            <a:ahLst/>
            <a:cxnLst/>
            <a:rect l="l" t="t" r="r" b="b"/>
            <a:pathLst>
              <a:path w="514350" h="457200">
                <a:moveTo>
                  <a:pt x="240119" y="76081"/>
                </a:moveTo>
                <a:lnTo>
                  <a:pt x="135999" y="191810"/>
                </a:lnTo>
                <a:cubicBezTo>
                  <a:pt x="131891" y="196364"/>
                  <a:pt x="132070" y="203418"/>
                  <a:pt x="136446" y="207794"/>
                </a:cubicBezTo>
                <a:cubicBezTo>
                  <a:pt x="163681" y="235029"/>
                  <a:pt x="207883" y="235029"/>
                  <a:pt x="235119" y="207794"/>
                </a:cubicBezTo>
                <a:lnTo>
                  <a:pt x="263515" y="179397"/>
                </a:lnTo>
                <a:cubicBezTo>
                  <a:pt x="267266" y="175647"/>
                  <a:pt x="271998" y="173593"/>
                  <a:pt x="276820" y="173236"/>
                </a:cubicBezTo>
                <a:cubicBezTo>
                  <a:pt x="282893" y="172700"/>
                  <a:pt x="289143" y="174754"/>
                  <a:pt x="293787" y="179397"/>
                </a:cubicBezTo>
                <a:lnTo>
                  <a:pt x="451485" y="335756"/>
                </a:lnTo>
                <a:lnTo>
                  <a:pt x="514350" y="285750"/>
                </a:lnTo>
                <a:lnTo>
                  <a:pt x="514350" y="28575"/>
                </a:lnTo>
                <a:lnTo>
                  <a:pt x="414338" y="85725"/>
                </a:lnTo>
                <a:lnTo>
                  <a:pt x="393085" y="71527"/>
                </a:lnTo>
                <a:cubicBezTo>
                  <a:pt x="378976" y="62151"/>
                  <a:pt x="362456" y="57150"/>
                  <a:pt x="345490" y="57150"/>
                </a:cubicBezTo>
                <a:lnTo>
                  <a:pt x="282625" y="57150"/>
                </a:lnTo>
                <a:cubicBezTo>
                  <a:pt x="281642" y="57150"/>
                  <a:pt x="280571" y="57150"/>
                  <a:pt x="279589" y="57239"/>
                </a:cubicBezTo>
                <a:cubicBezTo>
                  <a:pt x="264497" y="58043"/>
                  <a:pt x="250299" y="64830"/>
                  <a:pt x="240119" y="76081"/>
                </a:cubicBezTo>
                <a:close/>
                <a:moveTo>
                  <a:pt x="104120" y="163145"/>
                </a:moveTo>
                <a:lnTo>
                  <a:pt x="199489" y="57150"/>
                </a:lnTo>
                <a:lnTo>
                  <a:pt x="164128" y="57150"/>
                </a:lnTo>
                <a:cubicBezTo>
                  <a:pt x="141357" y="57150"/>
                  <a:pt x="119569" y="66169"/>
                  <a:pt x="103495" y="82242"/>
                </a:cubicBezTo>
                <a:lnTo>
                  <a:pt x="100013" y="85725"/>
                </a:lnTo>
                <a:lnTo>
                  <a:pt x="0" y="28575"/>
                </a:lnTo>
                <a:lnTo>
                  <a:pt x="0" y="285750"/>
                </a:lnTo>
                <a:lnTo>
                  <a:pt x="139660" y="402104"/>
                </a:lnTo>
                <a:cubicBezTo>
                  <a:pt x="160199" y="419249"/>
                  <a:pt x="186095" y="428625"/>
                  <a:pt x="212794" y="428625"/>
                </a:cubicBezTo>
                <a:lnTo>
                  <a:pt x="226814" y="428625"/>
                </a:lnTo>
                <a:lnTo>
                  <a:pt x="220563" y="422374"/>
                </a:lnTo>
                <a:cubicBezTo>
                  <a:pt x="212169" y="413980"/>
                  <a:pt x="212169" y="400407"/>
                  <a:pt x="220563" y="392103"/>
                </a:cubicBezTo>
                <a:cubicBezTo>
                  <a:pt x="228957" y="383798"/>
                  <a:pt x="242530" y="383709"/>
                  <a:pt x="250835" y="392103"/>
                </a:cubicBezTo>
                <a:lnTo>
                  <a:pt x="287447" y="428714"/>
                </a:lnTo>
                <a:lnTo>
                  <a:pt x="295483" y="428714"/>
                </a:lnTo>
                <a:cubicBezTo>
                  <a:pt x="312539" y="428714"/>
                  <a:pt x="329238" y="424875"/>
                  <a:pt x="344418" y="417731"/>
                </a:cubicBezTo>
                <a:lnTo>
                  <a:pt x="320576" y="393799"/>
                </a:lnTo>
                <a:cubicBezTo>
                  <a:pt x="312182" y="385405"/>
                  <a:pt x="312182" y="371832"/>
                  <a:pt x="320576" y="363528"/>
                </a:cubicBezTo>
                <a:cubicBezTo>
                  <a:pt x="328970" y="355223"/>
                  <a:pt x="342543" y="355134"/>
                  <a:pt x="350847" y="363528"/>
                </a:cubicBezTo>
                <a:lnTo>
                  <a:pt x="379422" y="392103"/>
                </a:lnTo>
                <a:lnTo>
                  <a:pt x="395049" y="376476"/>
                </a:lnTo>
                <a:cubicBezTo>
                  <a:pt x="402997" y="368528"/>
                  <a:pt x="405319" y="357009"/>
                  <a:pt x="401836" y="346918"/>
                </a:cubicBezTo>
                <a:lnTo>
                  <a:pt x="278696" y="224760"/>
                </a:lnTo>
                <a:lnTo>
                  <a:pt x="265390" y="238065"/>
                </a:lnTo>
                <a:cubicBezTo>
                  <a:pt x="221367" y="282089"/>
                  <a:pt x="150108" y="282089"/>
                  <a:pt x="106085" y="238065"/>
                </a:cubicBezTo>
                <a:cubicBezTo>
                  <a:pt x="85546" y="217527"/>
                  <a:pt x="84743" y="184577"/>
                  <a:pt x="104120" y="163056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0"/>
          <p:cNvSpPr/>
          <p:nvPr/>
        </p:nvSpPr>
        <p:spPr>
          <a:xfrm>
            <a:off x="5016500" y="4343400"/>
            <a:ext cx="215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20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降低救助沟通成本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4409017" y="4800600"/>
            <a:ext cx="3378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搭建统一信息平台，打破信息孤岛，实现资源高效对接。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246534" y="3048000"/>
            <a:ext cx="2921000" cy="2336800"/>
          </a:xfrm>
          <a:custGeom>
            <a:avLst/>
            <a:gdLst/>
            <a:ahLst/>
            <a:cxnLst/>
            <a:rect l="l" t="t" r="r" b="b"/>
            <a:pathLst>
              <a:path w="2921000" h="2336800">
                <a:moveTo>
                  <a:pt x="101604" y="0"/>
                </a:moveTo>
                <a:lnTo>
                  <a:pt x="2819396" y="0"/>
                </a:lnTo>
                <a:cubicBezTo>
                  <a:pt x="2875510" y="0"/>
                  <a:pt x="2921000" y="45490"/>
                  <a:pt x="2921000" y="101604"/>
                </a:cubicBezTo>
                <a:lnTo>
                  <a:pt x="2921000" y="2235196"/>
                </a:lnTo>
                <a:cubicBezTo>
                  <a:pt x="2921000" y="2291310"/>
                  <a:pt x="2875510" y="2336800"/>
                  <a:pt x="2819396" y="2336800"/>
                </a:cubicBezTo>
                <a:lnTo>
                  <a:pt x="101604" y="2336800"/>
                </a:lnTo>
                <a:cubicBezTo>
                  <a:pt x="45490" y="2336800"/>
                  <a:pt x="0" y="2291310"/>
                  <a:pt x="0" y="2235196"/>
                </a:cubicBezTo>
                <a:lnTo>
                  <a:pt x="0" y="101604"/>
                </a:lnTo>
                <a:cubicBezTo>
                  <a:pt x="0" y="45527"/>
                  <a:pt x="45527" y="0"/>
                  <a:pt x="101604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9300634" y="32512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7" name="Shape 14"/>
          <p:cNvSpPr/>
          <p:nvPr/>
        </p:nvSpPr>
        <p:spPr>
          <a:xfrm>
            <a:off x="9495896" y="34671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381298" y="178594"/>
                </a:moveTo>
                <a:lnTo>
                  <a:pt x="250329" y="178594"/>
                </a:lnTo>
                <a:cubicBezTo>
                  <a:pt x="237158" y="178594"/>
                  <a:pt x="226516" y="167953"/>
                  <a:pt x="226516" y="154781"/>
                </a:cubicBezTo>
                <a:lnTo>
                  <a:pt x="226516" y="23812"/>
                </a:lnTo>
                <a:cubicBezTo>
                  <a:pt x="226516" y="10641"/>
                  <a:pt x="237232" y="-149"/>
                  <a:pt x="250254" y="1563"/>
                </a:cubicBezTo>
                <a:cubicBezTo>
                  <a:pt x="329878" y="12129"/>
                  <a:pt x="392981" y="75233"/>
                  <a:pt x="403547" y="154856"/>
                </a:cubicBezTo>
                <a:cubicBezTo>
                  <a:pt x="405259" y="167878"/>
                  <a:pt x="394469" y="178594"/>
                  <a:pt x="381298" y="178594"/>
                </a:cubicBezTo>
                <a:close/>
                <a:moveTo>
                  <a:pt x="165646" y="27682"/>
                </a:moveTo>
                <a:cubicBezTo>
                  <a:pt x="179115" y="24854"/>
                  <a:pt x="190798" y="35868"/>
                  <a:pt x="190798" y="49634"/>
                </a:cubicBezTo>
                <a:lnTo>
                  <a:pt x="190798" y="196453"/>
                </a:lnTo>
                <a:cubicBezTo>
                  <a:pt x="190798" y="200620"/>
                  <a:pt x="192286" y="204639"/>
                  <a:pt x="194890" y="207838"/>
                </a:cubicBezTo>
                <a:lnTo>
                  <a:pt x="293191" y="326454"/>
                </a:lnTo>
                <a:cubicBezTo>
                  <a:pt x="301898" y="336947"/>
                  <a:pt x="300038" y="352797"/>
                  <a:pt x="288057" y="359271"/>
                </a:cubicBezTo>
                <a:cubicBezTo>
                  <a:pt x="262682" y="373112"/>
                  <a:pt x="233586" y="381000"/>
                  <a:pt x="202704" y="381000"/>
                </a:cubicBezTo>
                <a:cubicBezTo>
                  <a:pt x="104105" y="381000"/>
                  <a:pt x="24110" y="301005"/>
                  <a:pt x="24110" y="202406"/>
                </a:cubicBezTo>
                <a:cubicBezTo>
                  <a:pt x="24110" y="116458"/>
                  <a:pt x="84758" y="44723"/>
                  <a:pt x="165646" y="27682"/>
                </a:cubicBezTo>
                <a:close/>
                <a:moveTo>
                  <a:pt x="355550" y="214313"/>
                </a:moveTo>
                <a:lnTo>
                  <a:pt x="403175" y="214313"/>
                </a:lnTo>
                <a:cubicBezTo>
                  <a:pt x="416942" y="214313"/>
                  <a:pt x="427955" y="225996"/>
                  <a:pt x="425128" y="239464"/>
                </a:cubicBezTo>
                <a:cubicBezTo>
                  <a:pt x="417537" y="275481"/>
                  <a:pt x="399083" y="307479"/>
                  <a:pt x="373335" y="331887"/>
                </a:cubicBezTo>
                <a:cubicBezTo>
                  <a:pt x="364182" y="340593"/>
                  <a:pt x="349821" y="338733"/>
                  <a:pt x="341784" y="328985"/>
                </a:cubicBezTo>
                <a:lnTo>
                  <a:pt x="278978" y="253305"/>
                </a:lnTo>
                <a:cubicBezTo>
                  <a:pt x="266105" y="237753"/>
                  <a:pt x="277192" y="214313"/>
                  <a:pt x="297284" y="214313"/>
                </a:cubicBezTo>
                <a:lnTo>
                  <a:pt x="355476" y="21431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8735484" y="4216400"/>
            <a:ext cx="19431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数据指导绝育放归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8405284" y="4673600"/>
            <a:ext cx="2603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积累数据为TNR项目提供科学依据，从源头控制流浪猫数量。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02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5524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需求与调研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9398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三类用户核心需求画像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54000" y="1854200"/>
            <a:ext cx="3695700" cy="4064000"/>
          </a:xfrm>
          <a:custGeom>
            <a:avLst/>
            <a:gdLst/>
            <a:ahLst/>
            <a:cxnLst/>
            <a:rect l="l" t="t" r="r" b="b"/>
            <a:pathLst>
              <a:path w="3695700" h="4064000">
                <a:moveTo>
                  <a:pt x="152411" y="0"/>
                </a:moveTo>
                <a:lnTo>
                  <a:pt x="3543289" y="0"/>
                </a:lnTo>
                <a:cubicBezTo>
                  <a:pt x="3627463" y="0"/>
                  <a:pt x="3695700" y="68237"/>
                  <a:pt x="3695700" y="152411"/>
                </a:cubicBezTo>
                <a:lnTo>
                  <a:pt x="3695700" y="3911589"/>
                </a:lnTo>
                <a:cubicBezTo>
                  <a:pt x="3695700" y="3995763"/>
                  <a:pt x="3627463" y="4064000"/>
                  <a:pt x="3543289" y="4064000"/>
                </a:cubicBezTo>
                <a:lnTo>
                  <a:pt x="152411" y="4064000"/>
                </a:lnTo>
                <a:cubicBezTo>
                  <a:pt x="68237" y="4064000"/>
                  <a:pt x="0" y="3995763"/>
                  <a:pt x="0" y="39115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5" name="Shape 2"/>
          <p:cNvSpPr/>
          <p:nvPr/>
        </p:nvSpPr>
        <p:spPr>
          <a:xfrm>
            <a:off x="558800" y="2159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6" name="Shape 3"/>
          <p:cNvSpPr/>
          <p:nvPr/>
        </p:nvSpPr>
        <p:spPr>
          <a:xfrm>
            <a:off x="692150" y="23114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33350" y="147638"/>
                </a:moveTo>
                <a:cubicBezTo>
                  <a:pt x="172777" y="147638"/>
                  <a:pt x="204787" y="115627"/>
                  <a:pt x="204787" y="76200"/>
                </a:cubicBezTo>
                <a:cubicBezTo>
                  <a:pt x="204787" y="36773"/>
                  <a:pt x="172777" y="4763"/>
                  <a:pt x="133350" y="4763"/>
                </a:cubicBezTo>
                <a:cubicBezTo>
                  <a:pt x="93923" y="4763"/>
                  <a:pt x="61913" y="36773"/>
                  <a:pt x="61912" y="76200"/>
                </a:cubicBezTo>
                <a:cubicBezTo>
                  <a:pt x="61912" y="115627"/>
                  <a:pt x="93923" y="147638"/>
                  <a:pt x="133350" y="147638"/>
                </a:cubicBezTo>
                <a:close/>
                <a:moveTo>
                  <a:pt x="115669" y="180975"/>
                </a:moveTo>
                <a:cubicBezTo>
                  <a:pt x="57031" y="180975"/>
                  <a:pt x="9525" y="228481"/>
                  <a:pt x="9525" y="287119"/>
                </a:cubicBezTo>
                <a:cubicBezTo>
                  <a:pt x="9525" y="296882"/>
                  <a:pt x="17443" y="304800"/>
                  <a:pt x="27206" y="304800"/>
                </a:cubicBezTo>
                <a:lnTo>
                  <a:pt x="176927" y="304800"/>
                </a:lnTo>
                <a:cubicBezTo>
                  <a:pt x="155377" y="279440"/>
                  <a:pt x="142875" y="246757"/>
                  <a:pt x="142875" y="212169"/>
                </a:cubicBezTo>
                <a:lnTo>
                  <a:pt x="142875" y="193655"/>
                </a:lnTo>
                <a:cubicBezTo>
                  <a:pt x="142875" y="189309"/>
                  <a:pt x="143470" y="185023"/>
                  <a:pt x="144601" y="180975"/>
                </a:cubicBezTo>
                <a:lnTo>
                  <a:pt x="115669" y="180975"/>
                </a:lnTo>
                <a:close/>
                <a:moveTo>
                  <a:pt x="265093" y="290810"/>
                </a:moveTo>
                <a:lnTo>
                  <a:pt x="257175" y="294561"/>
                </a:lnTo>
                <a:lnTo>
                  <a:pt x="257175" y="182582"/>
                </a:lnTo>
                <a:lnTo>
                  <a:pt x="314325" y="201632"/>
                </a:lnTo>
                <a:lnTo>
                  <a:pt x="314325" y="213300"/>
                </a:lnTo>
                <a:cubicBezTo>
                  <a:pt x="314325" y="246519"/>
                  <a:pt x="295156" y="276701"/>
                  <a:pt x="265093" y="290870"/>
                </a:cubicBezTo>
                <a:close/>
                <a:moveTo>
                  <a:pt x="251162" y="154484"/>
                </a:moveTo>
                <a:lnTo>
                  <a:pt x="184487" y="176689"/>
                </a:lnTo>
                <a:cubicBezTo>
                  <a:pt x="176689" y="179308"/>
                  <a:pt x="171450" y="186571"/>
                  <a:pt x="171450" y="194786"/>
                </a:cubicBezTo>
                <a:lnTo>
                  <a:pt x="171450" y="213300"/>
                </a:lnTo>
                <a:cubicBezTo>
                  <a:pt x="171450" y="257592"/>
                  <a:pt x="197048" y="297894"/>
                  <a:pt x="237053" y="316706"/>
                </a:cubicBezTo>
                <a:lnTo>
                  <a:pt x="248067" y="321885"/>
                </a:lnTo>
                <a:cubicBezTo>
                  <a:pt x="250924" y="323195"/>
                  <a:pt x="254020" y="323910"/>
                  <a:pt x="257115" y="323910"/>
                </a:cubicBezTo>
                <a:cubicBezTo>
                  <a:pt x="260211" y="323910"/>
                  <a:pt x="263366" y="323195"/>
                  <a:pt x="266164" y="321885"/>
                </a:cubicBezTo>
                <a:lnTo>
                  <a:pt x="277178" y="316706"/>
                </a:lnTo>
                <a:cubicBezTo>
                  <a:pt x="317302" y="297835"/>
                  <a:pt x="342900" y="257532"/>
                  <a:pt x="342900" y="213241"/>
                </a:cubicBezTo>
                <a:lnTo>
                  <a:pt x="342900" y="194727"/>
                </a:lnTo>
                <a:cubicBezTo>
                  <a:pt x="342900" y="186511"/>
                  <a:pt x="337661" y="179249"/>
                  <a:pt x="329863" y="176629"/>
                </a:cubicBezTo>
                <a:lnTo>
                  <a:pt x="263188" y="154424"/>
                </a:lnTo>
                <a:cubicBezTo>
                  <a:pt x="259259" y="153114"/>
                  <a:pt x="255032" y="153114"/>
                  <a:pt x="251162" y="15442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1371600" y="2286000"/>
            <a:ext cx="88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救助者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800" y="2971800"/>
            <a:ext cx="3175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快速审核工具：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希望能高效筛选合格领养人。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便捷物流支持：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需要平台协助解决送养交通问题。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实时状态跟踪：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随时了解领养进度和猫咪情况。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58800" y="5003800"/>
            <a:ext cx="3086100" cy="609600"/>
          </a:xfrm>
          <a:custGeom>
            <a:avLst/>
            <a:gdLst/>
            <a:ahLst/>
            <a:cxnLst/>
            <a:rect l="l" t="t" r="r" b="b"/>
            <a:pathLst>
              <a:path w="3086100" h="609600">
                <a:moveTo>
                  <a:pt x="76200" y="0"/>
                </a:moveTo>
                <a:lnTo>
                  <a:pt x="3009900" y="0"/>
                </a:lnTo>
                <a:cubicBezTo>
                  <a:pt x="3051956" y="0"/>
                  <a:pt x="3086100" y="34144"/>
                  <a:pt x="3086100" y="76200"/>
                </a:cubicBezTo>
                <a:lnTo>
                  <a:pt x="3086100" y="533400"/>
                </a:lnTo>
                <a:cubicBezTo>
                  <a:pt x="3086100" y="575456"/>
                  <a:pt x="3051956" y="609600"/>
                  <a:pt x="30099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558800" y="5003800"/>
            <a:ext cx="3162300" cy="6096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“最头疼的是遇到不靠谱的领养人，审核和回访都太耗时了。”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4250267" y="1854200"/>
            <a:ext cx="3695700" cy="4064000"/>
          </a:xfrm>
          <a:custGeom>
            <a:avLst/>
            <a:gdLst/>
            <a:ahLst/>
            <a:cxnLst/>
            <a:rect l="l" t="t" r="r" b="b"/>
            <a:pathLst>
              <a:path w="3695700" h="4064000">
                <a:moveTo>
                  <a:pt x="152411" y="0"/>
                </a:moveTo>
                <a:lnTo>
                  <a:pt x="3543289" y="0"/>
                </a:lnTo>
                <a:cubicBezTo>
                  <a:pt x="3627463" y="0"/>
                  <a:pt x="3695700" y="68237"/>
                  <a:pt x="3695700" y="152411"/>
                </a:cubicBezTo>
                <a:lnTo>
                  <a:pt x="3695700" y="3911589"/>
                </a:lnTo>
                <a:cubicBezTo>
                  <a:pt x="3695700" y="3995763"/>
                  <a:pt x="3627463" y="4064000"/>
                  <a:pt x="3543289" y="4064000"/>
                </a:cubicBezTo>
                <a:lnTo>
                  <a:pt x="152411" y="4064000"/>
                </a:lnTo>
                <a:cubicBezTo>
                  <a:pt x="68237" y="4064000"/>
                  <a:pt x="0" y="3995763"/>
                  <a:pt x="0" y="39115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555067" y="2159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07467" y="23114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43470" y="51852"/>
                </a:moveTo>
                <a:lnTo>
                  <a:pt x="152400" y="64175"/>
                </a:lnTo>
                <a:lnTo>
                  <a:pt x="161330" y="51852"/>
                </a:lnTo>
                <a:cubicBezTo>
                  <a:pt x="176212" y="31254"/>
                  <a:pt x="200144" y="19050"/>
                  <a:pt x="225564" y="19050"/>
                </a:cubicBezTo>
                <a:cubicBezTo>
                  <a:pt x="269319" y="19050"/>
                  <a:pt x="304800" y="54531"/>
                  <a:pt x="304800" y="98286"/>
                </a:cubicBezTo>
                <a:lnTo>
                  <a:pt x="304800" y="99834"/>
                </a:lnTo>
                <a:cubicBezTo>
                  <a:pt x="304800" y="166628"/>
                  <a:pt x="221516" y="244197"/>
                  <a:pt x="178058" y="277356"/>
                </a:cubicBezTo>
                <a:cubicBezTo>
                  <a:pt x="170676" y="282952"/>
                  <a:pt x="161627" y="285750"/>
                  <a:pt x="152400" y="285750"/>
                </a:cubicBezTo>
                <a:cubicBezTo>
                  <a:pt x="143173" y="285750"/>
                  <a:pt x="134064" y="283012"/>
                  <a:pt x="126742" y="277356"/>
                </a:cubicBezTo>
                <a:cubicBezTo>
                  <a:pt x="83284" y="244197"/>
                  <a:pt x="0" y="166628"/>
                  <a:pt x="0" y="99834"/>
                </a:cubicBezTo>
                <a:lnTo>
                  <a:pt x="0" y="98286"/>
                </a:lnTo>
                <a:cubicBezTo>
                  <a:pt x="0" y="54531"/>
                  <a:pt x="35481" y="19050"/>
                  <a:pt x="79236" y="19050"/>
                </a:cubicBezTo>
                <a:cubicBezTo>
                  <a:pt x="104656" y="19050"/>
                  <a:pt x="128588" y="31254"/>
                  <a:pt x="143470" y="5185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4" name="Text 11"/>
          <p:cNvSpPr/>
          <p:nvPr/>
        </p:nvSpPr>
        <p:spPr>
          <a:xfrm>
            <a:off x="5367867" y="2286000"/>
            <a:ext cx="88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领养人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55067" y="2971800"/>
            <a:ext cx="3175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猫健康与性格：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渴望了解猫咪的真实健康状况和性格。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精准匹配：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希望根据家庭情况找到最合适的猫。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售后指导：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需要新手养猫的科学指导和支持。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4555067" y="5003800"/>
            <a:ext cx="3086100" cy="609600"/>
          </a:xfrm>
          <a:custGeom>
            <a:avLst/>
            <a:gdLst/>
            <a:ahLst/>
            <a:cxnLst/>
            <a:rect l="l" t="t" r="r" b="b"/>
            <a:pathLst>
              <a:path w="3086100" h="609600">
                <a:moveTo>
                  <a:pt x="76200" y="0"/>
                </a:moveTo>
                <a:lnTo>
                  <a:pt x="3009900" y="0"/>
                </a:lnTo>
                <a:cubicBezTo>
                  <a:pt x="3051956" y="0"/>
                  <a:pt x="3086100" y="34144"/>
                  <a:pt x="3086100" y="76200"/>
                </a:cubicBezTo>
                <a:lnTo>
                  <a:pt x="3086100" y="533400"/>
                </a:lnTo>
                <a:cubicBezTo>
                  <a:pt x="3086100" y="575456"/>
                  <a:pt x="3051956" y="609600"/>
                  <a:pt x="30099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7" name="Text 14"/>
          <p:cNvSpPr/>
          <p:nvPr/>
        </p:nvSpPr>
        <p:spPr>
          <a:xfrm>
            <a:off x="4555067" y="5003800"/>
            <a:ext cx="3162300" cy="6096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“我想领养一只性格温顺的猫，但信息很少，怕养不好。”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8246534" y="1854200"/>
            <a:ext cx="3695700" cy="4064000"/>
          </a:xfrm>
          <a:custGeom>
            <a:avLst/>
            <a:gdLst/>
            <a:ahLst/>
            <a:cxnLst/>
            <a:rect l="l" t="t" r="r" b="b"/>
            <a:pathLst>
              <a:path w="3695700" h="4064000">
                <a:moveTo>
                  <a:pt x="152411" y="0"/>
                </a:moveTo>
                <a:lnTo>
                  <a:pt x="3543289" y="0"/>
                </a:lnTo>
                <a:cubicBezTo>
                  <a:pt x="3627463" y="0"/>
                  <a:pt x="3695700" y="68237"/>
                  <a:pt x="3695700" y="152411"/>
                </a:cubicBezTo>
                <a:lnTo>
                  <a:pt x="3695700" y="3911589"/>
                </a:lnTo>
                <a:cubicBezTo>
                  <a:pt x="3695700" y="3995763"/>
                  <a:pt x="3627463" y="4064000"/>
                  <a:pt x="3543289" y="4064000"/>
                </a:cubicBezTo>
                <a:lnTo>
                  <a:pt x="152411" y="4064000"/>
                </a:lnTo>
                <a:cubicBezTo>
                  <a:pt x="68237" y="4064000"/>
                  <a:pt x="0" y="3995763"/>
                  <a:pt x="0" y="3911589"/>
                </a:cubicBezTo>
                <a:lnTo>
                  <a:pt x="0" y="152411"/>
                </a:lnTo>
                <a:cubicBezTo>
                  <a:pt x="0" y="68293"/>
                  <a:pt x="68293" y="0"/>
                  <a:pt x="1524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19" name="Shape 16"/>
          <p:cNvSpPr/>
          <p:nvPr/>
        </p:nvSpPr>
        <p:spPr>
          <a:xfrm>
            <a:off x="8551334" y="2159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0" name="Shape 17"/>
          <p:cNvSpPr/>
          <p:nvPr/>
        </p:nvSpPr>
        <p:spPr>
          <a:xfrm>
            <a:off x="8684684" y="23114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60080" y="31671"/>
                </a:moveTo>
                <a:lnTo>
                  <a:pt x="90666" y="108823"/>
                </a:lnTo>
                <a:cubicBezTo>
                  <a:pt x="87928" y="111859"/>
                  <a:pt x="88047" y="116562"/>
                  <a:pt x="90964" y="119479"/>
                </a:cubicBezTo>
                <a:cubicBezTo>
                  <a:pt x="109121" y="137636"/>
                  <a:pt x="138589" y="137636"/>
                  <a:pt x="156746" y="119479"/>
                </a:cubicBezTo>
                <a:lnTo>
                  <a:pt x="175677" y="100548"/>
                </a:lnTo>
                <a:cubicBezTo>
                  <a:pt x="178177" y="98048"/>
                  <a:pt x="181332" y="96679"/>
                  <a:pt x="184547" y="96441"/>
                </a:cubicBezTo>
                <a:cubicBezTo>
                  <a:pt x="188595" y="96083"/>
                  <a:pt x="192762" y="97453"/>
                  <a:pt x="195858" y="100548"/>
                </a:cubicBezTo>
                <a:lnTo>
                  <a:pt x="300990" y="204787"/>
                </a:lnTo>
                <a:lnTo>
                  <a:pt x="342900" y="171450"/>
                </a:lnTo>
                <a:lnTo>
                  <a:pt x="342900" y="0"/>
                </a:lnTo>
                <a:lnTo>
                  <a:pt x="276225" y="38100"/>
                </a:lnTo>
                <a:lnTo>
                  <a:pt x="262057" y="28635"/>
                </a:lnTo>
                <a:cubicBezTo>
                  <a:pt x="252651" y="22384"/>
                  <a:pt x="241637" y="19050"/>
                  <a:pt x="230326" y="19050"/>
                </a:cubicBezTo>
                <a:lnTo>
                  <a:pt x="188416" y="19050"/>
                </a:lnTo>
                <a:cubicBezTo>
                  <a:pt x="187762" y="19050"/>
                  <a:pt x="187047" y="19050"/>
                  <a:pt x="186392" y="19110"/>
                </a:cubicBezTo>
                <a:cubicBezTo>
                  <a:pt x="176332" y="19645"/>
                  <a:pt x="166866" y="24170"/>
                  <a:pt x="160080" y="31671"/>
                </a:cubicBezTo>
                <a:close/>
                <a:moveTo>
                  <a:pt x="69413" y="89714"/>
                </a:moveTo>
                <a:lnTo>
                  <a:pt x="132993" y="19050"/>
                </a:lnTo>
                <a:lnTo>
                  <a:pt x="109418" y="19050"/>
                </a:lnTo>
                <a:cubicBezTo>
                  <a:pt x="94238" y="19050"/>
                  <a:pt x="79712" y="25063"/>
                  <a:pt x="68997" y="35778"/>
                </a:cubicBezTo>
                <a:lnTo>
                  <a:pt x="0" y="114300"/>
                </a:lnTo>
                <a:lnTo>
                  <a:pt x="0" y="323850"/>
                </a:lnTo>
                <a:lnTo>
                  <a:pt x="85725" y="242888"/>
                </a:lnTo>
                <a:lnTo>
                  <a:pt x="93107" y="249019"/>
                </a:lnTo>
                <a:cubicBezTo>
                  <a:pt x="106799" y="260449"/>
                  <a:pt x="124063" y="266700"/>
                  <a:pt x="141863" y="266700"/>
                </a:cubicBezTo>
                <a:lnTo>
                  <a:pt x="151209" y="266700"/>
                </a:lnTo>
                <a:lnTo>
                  <a:pt x="147042" y="262533"/>
                </a:lnTo>
                <a:cubicBezTo>
                  <a:pt x="141446" y="256937"/>
                  <a:pt x="141446" y="247888"/>
                  <a:pt x="147042" y="242352"/>
                </a:cubicBezTo>
                <a:cubicBezTo>
                  <a:pt x="152638" y="236815"/>
                  <a:pt x="161687" y="236756"/>
                  <a:pt x="167223" y="242352"/>
                </a:cubicBezTo>
                <a:lnTo>
                  <a:pt x="191631" y="266760"/>
                </a:lnTo>
                <a:lnTo>
                  <a:pt x="196989" y="266760"/>
                </a:lnTo>
                <a:cubicBezTo>
                  <a:pt x="208359" y="266760"/>
                  <a:pt x="219492" y="264200"/>
                  <a:pt x="229612" y="259437"/>
                </a:cubicBezTo>
                <a:lnTo>
                  <a:pt x="213717" y="243483"/>
                </a:lnTo>
                <a:cubicBezTo>
                  <a:pt x="208121" y="237887"/>
                  <a:pt x="208121" y="228838"/>
                  <a:pt x="213717" y="223302"/>
                </a:cubicBezTo>
                <a:cubicBezTo>
                  <a:pt x="219313" y="217765"/>
                  <a:pt x="228362" y="217706"/>
                  <a:pt x="233898" y="223302"/>
                </a:cubicBezTo>
                <a:lnTo>
                  <a:pt x="252948" y="242352"/>
                </a:lnTo>
                <a:lnTo>
                  <a:pt x="263366" y="231934"/>
                </a:lnTo>
                <a:cubicBezTo>
                  <a:pt x="268665" y="226635"/>
                  <a:pt x="270212" y="218956"/>
                  <a:pt x="267891" y="212229"/>
                </a:cubicBezTo>
                <a:lnTo>
                  <a:pt x="185797" y="130790"/>
                </a:lnTo>
                <a:lnTo>
                  <a:pt x="176927" y="139660"/>
                </a:lnTo>
                <a:cubicBezTo>
                  <a:pt x="147578" y="169009"/>
                  <a:pt x="100072" y="169009"/>
                  <a:pt x="70723" y="139660"/>
                </a:cubicBezTo>
                <a:cubicBezTo>
                  <a:pt x="57031" y="125968"/>
                  <a:pt x="56495" y="104001"/>
                  <a:pt x="69413" y="8965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Text 18"/>
          <p:cNvSpPr/>
          <p:nvPr/>
        </p:nvSpPr>
        <p:spPr>
          <a:xfrm>
            <a:off x="9364134" y="2286000"/>
            <a:ext cx="8890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20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志愿者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8551334" y="2971800"/>
            <a:ext cx="31750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任务可量化：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希望任务清晰明确，便于认领和执行。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时间灵活：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任务时间自由，不影响本职工作。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贡献可视化：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希望看到自己的付出和贡献。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8551334" y="5003800"/>
            <a:ext cx="3086100" cy="609600"/>
          </a:xfrm>
          <a:custGeom>
            <a:avLst/>
            <a:gdLst/>
            <a:ahLst/>
            <a:cxnLst/>
            <a:rect l="l" t="t" r="r" b="b"/>
            <a:pathLst>
              <a:path w="3086100" h="609600">
                <a:moveTo>
                  <a:pt x="76200" y="0"/>
                </a:moveTo>
                <a:lnTo>
                  <a:pt x="3009900" y="0"/>
                </a:lnTo>
                <a:cubicBezTo>
                  <a:pt x="3051956" y="0"/>
                  <a:pt x="3086100" y="34144"/>
                  <a:pt x="3086100" y="76200"/>
                </a:cubicBezTo>
                <a:lnTo>
                  <a:pt x="3086100" y="533400"/>
                </a:lnTo>
                <a:cubicBezTo>
                  <a:pt x="3086100" y="575456"/>
                  <a:pt x="3051956" y="609600"/>
                  <a:pt x="3009900" y="609600"/>
                </a:cubicBezTo>
                <a:lnTo>
                  <a:pt x="76200" y="609600"/>
                </a:lnTo>
                <a:cubicBezTo>
                  <a:pt x="34144" y="609600"/>
                  <a:pt x="0" y="575456"/>
                  <a:pt x="0" y="533400"/>
                </a:cubicBezTo>
                <a:lnTo>
                  <a:pt x="0" y="76200"/>
                </a:lnTo>
                <a:cubicBezTo>
                  <a:pt x="0" y="34144"/>
                  <a:pt x="34144" y="0"/>
                  <a:pt x="762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24" name="Text 21"/>
          <p:cNvSpPr/>
          <p:nvPr/>
        </p:nvSpPr>
        <p:spPr>
          <a:xfrm>
            <a:off x="8551334" y="5003800"/>
            <a:ext cx="3162300" cy="609600"/>
          </a:xfrm>
          <a:prstGeom prst="rect">
            <a:avLst/>
          </a:prstGeom>
          <a:noFill/>
          <a:ln/>
        </p:spPr>
        <p:txBody>
          <a:bodyPr wrap="square" lIns="101600" tIns="101600" rIns="101600" bIns="101600" rtlCol="0" anchor="ctr"/>
          <a:lstStyle/>
          <a:p>
            <a:pPr>
              <a:lnSpc>
                <a:spcPct val="110000"/>
              </a:lnSpc>
            </a:pPr>
            <a:r>
              <a:rPr lang="en-US" sz="12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“我有时间，但不知道能做啥，希望能灵活参与。”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8288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流程革新：从线下混乱到线上高效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431800" y="2743200"/>
            <a:ext cx="4826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6A7282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现行流程痛点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546100" y="34036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76200" y="0"/>
                </a:moveTo>
                <a:cubicBezTo>
                  <a:pt x="62190" y="0"/>
                  <a:pt x="50800" y="11390"/>
                  <a:pt x="50800" y="25400"/>
                </a:cubicBezTo>
                <a:lnTo>
                  <a:pt x="50800" y="127000"/>
                </a:lnTo>
                <a:cubicBezTo>
                  <a:pt x="50800" y="141010"/>
                  <a:pt x="62190" y="152400"/>
                  <a:pt x="76200" y="152400"/>
                </a:cubicBezTo>
                <a:lnTo>
                  <a:pt x="152400" y="152400"/>
                </a:lnTo>
                <a:cubicBezTo>
                  <a:pt x="166410" y="152400"/>
                  <a:pt x="177800" y="141010"/>
                  <a:pt x="177800" y="127000"/>
                </a:cubicBezTo>
                <a:lnTo>
                  <a:pt x="177800" y="47387"/>
                </a:lnTo>
                <a:cubicBezTo>
                  <a:pt x="177800" y="40481"/>
                  <a:pt x="174982" y="33853"/>
                  <a:pt x="169982" y="29051"/>
                </a:cubicBezTo>
                <a:lnTo>
                  <a:pt x="147082" y="7064"/>
                </a:lnTo>
                <a:cubicBezTo>
                  <a:pt x="142359" y="2540"/>
                  <a:pt x="136049" y="0"/>
                  <a:pt x="129500" y="0"/>
                </a:cubicBezTo>
                <a:lnTo>
                  <a:pt x="76200" y="0"/>
                </a:lnTo>
                <a:close/>
                <a:moveTo>
                  <a:pt x="25400" y="50800"/>
                </a:moveTo>
                <a:cubicBezTo>
                  <a:pt x="11390" y="50800"/>
                  <a:pt x="0" y="62190"/>
                  <a:pt x="0" y="76200"/>
                </a:cubicBezTo>
                <a:lnTo>
                  <a:pt x="0" y="177800"/>
                </a:lnTo>
                <a:cubicBezTo>
                  <a:pt x="0" y="191810"/>
                  <a:pt x="11390" y="203200"/>
                  <a:pt x="25400" y="203200"/>
                </a:cubicBezTo>
                <a:lnTo>
                  <a:pt x="101600" y="203200"/>
                </a:lnTo>
                <a:cubicBezTo>
                  <a:pt x="115610" y="203200"/>
                  <a:pt x="127000" y="191810"/>
                  <a:pt x="127000" y="177800"/>
                </a:cubicBezTo>
                <a:lnTo>
                  <a:pt x="127000" y="171450"/>
                </a:lnTo>
                <a:lnTo>
                  <a:pt x="101600" y="171450"/>
                </a:lnTo>
                <a:lnTo>
                  <a:pt x="101600" y="177800"/>
                </a:lnTo>
                <a:lnTo>
                  <a:pt x="25400" y="177800"/>
                </a:lnTo>
                <a:lnTo>
                  <a:pt x="25400" y="76200"/>
                </a:lnTo>
                <a:lnTo>
                  <a:pt x="31750" y="76200"/>
                </a:lnTo>
                <a:lnTo>
                  <a:pt x="31750" y="50800"/>
                </a:lnTo>
                <a:lnTo>
                  <a:pt x="25400" y="50800"/>
                </a:ln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6" name="Text 3"/>
          <p:cNvSpPr/>
          <p:nvPr/>
        </p:nvSpPr>
        <p:spPr>
          <a:xfrm>
            <a:off x="914400" y="33528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信息重复录入，效率低下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558800" y="38608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0" y="25400"/>
                </a:moveTo>
                <a:cubicBezTo>
                  <a:pt x="0" y="11390"/>
                  <a:pt x="11390" y="0"/>
                  <a:pt x="25400" y="0"/>
                </a:cubicBezTo>
                <a:lnTo>
                  <a:pt x="84733" y="0"/>
                </a:lnTo>
                <a:cubicBezTo>
                  <a:pt x="91480" y="0"/>
                  <a:pt x="97949" y="2659"/>
                  <a:pt x="102711" y="7422"/>
                </a:cubicBezTo>
                <a:lnTo>
                  <a:pt x="144978" y="49728"/>
                </a:lnTo>
                <a:cubicBezTo>
                  <a:pt x="149741" y="54491"/>
                  <a:pt x="152400" y="60960"/>
                  <a:pt x="152400" y="67707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25400"/>
                </a:lnTo>
                <a:close/>
                <a:moveTo>
                  <a:pt x="82550" y="23217"/>
                </a:moveTo>
                <a:lnTo>
                  <a:pt x="82550" y="60325"/>
                </a:lnTo>
                <a:cubicBezTo>
                  <a:pt x="82550" y="65603"/>
                  <a:pt x="86797" y="69850"/>
                  <a:pt x="92075" y="69850"/>
                </a:cubicBezTo>
                <a:lnTo>
                  <a:pt x="129183" y="69850"/>
                </a:lnTo>
                <a:lnTo>
                  <a:pt x="82550" y="23217"/>
                </a:lnTo>
                <a:close/>
                <a:moveTo>
                  <a:pt x="50800" y="101600"/>
                </a:moveTo>
                <a:cubicBezTo>
                  <a:pt x="50800" y="94591"/>
                  <a:pt x="45109" y="88900"/>
                  <a:pt x="38100" y="88900"/>
                </a:cubicBezTo>
                <a:cubicBezTo>
                  <a:pt x="31091" y="88900"/>
                  <a:pt x="25400" y="94591"/>
                  <a:pt x="25400" y="101600"/>
                </a:cubicBezTo>
                <a:cubicBezTo>
                  <a:pt x="25400" y="108609"/>
                  <a:pt x="31091" y="114300"/>
                  <a:pt x="38100" y="114300"/>
                </a:cubicBezTo>
                <a:cubicBezTo>
                  <a:pt x="45109" y="114300"/>
                  <a:pt x="50800" y="108609"/>
                  <a:pt x="50800" y="101600"/>
                </a:cubicBezTo>
                <a:close/>
                <a:moveTo>
                  <a:pt x="36751" y="177800"/>
                </a:moveTo>
                <a:lnTo>
                  <a:pt x="115649" y="177800"/>
                </a:lnTo>
                <a:cubicBezTo>
                  <a:pt x="121920" y="177800"/>
                  <a:pt x="127000" y="172720"/>
                  <a:pt x="127000" y="166449"/>
                </a:cubicBezTo>
                <a:cubicBezTo>
                  <a:pt x="127000" y="163552"/>
                  <a:pt x="125889" y="160734"/>
                  <a:pt x="123865" y="158631"/>
                </a:cubicBezTo>
                <a:lnTo>
                  <a:pt x="85447" y="118229"/>
                </a:lnTo>
                <a:cubicBezTo>
                  <a:pt x="83066" y="115729"/>
                  <a:pt x="79732" y="114300"/>
                  <a:pt x="76240" y="114300"/>
                </a:cubicBezTo>
                <a:lnTo>
                  <a:pt x="76121" y="114300"/>
                </a:lnTo>
                <a:cubicBezTo>
                  <a:pt x="72628" y="114300"/>
                  <a:pt x="69334" y="115729"/>
                  <a:pt x="66913" y="118229"/>
                </a:cubicBezTo>
                <a:lnTo>
                  <a:pt x="28535" y="158631"/>
                </a:lnTo>
                <a:cubicBezTo>
                  <a:pt x="26511" y="160734"/>
                  <a:pt x="25400" y="163552"/>
                  <a:pt x="25400" y="166449"/>
                </a:cubicBezTo>
                <a:cubicBezTo>
                  <a:pt x="25400" y="172720"/>
                  <a:pt x="30480" y="177800"/>
                  <a:pt x="36751" y="177800"/>
                </a:cubicBez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8" name="Text 5"/>
          <p:cNvSpPr/>
          <p:nvPr/>
        </p:nvSpPr>
        <p:spPr>
          <a:xfrm>
            <a:off x="914400" y="38100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照片易丢失，信息不完整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508000" y="4318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127000" y="6350"/>
                </a:moveTo>
                <a:cubicBezTo>
                  <a:pt x="149780" y="6350"/>
                  <a:pt x="168275" y="24845"/>
                  <a:pt x="168275" y="47625"/>
                </a:cubicBezTo>
                <a:cubicBezTo>
                  <a:pt x="168275" y="70405"/>
                  <a:pt x="149780" y="88900"/>
                  <a:pt x="127000" y="88900"/>
                </a:cubicBezTo>
                <a:cubicBezTo>
                  <a:pt x="104220" y="88900"/>
                  <a:pt x="85725" y="70405"/>
                  <a:pt x="85725" y="47625"/>
                </a:cubicBezTo>
                <a:cubicBezTo>
                  <a:pt x="85725" y="24845"/>
                  <a:pt x="104220" y="6350"/>
                  <a:pt x="127000" y="6350"/>
                </a:cubicBezTo>
                <a:close/>
                <a:moveTo>
                  <a:pt x="38100" y="34925"/>
                </a:moveTo>
                <a:cubicBezTo>
                  <a:pt x="53871" y="34925"/>
                  <a:pt x="66675" y="47729"/>
                  <a:pt x="66675" y="63500"/>
                </a:cubicBezTo>
                <a:cubicBezTo>
                  <a:pt x="66675" y="79271"/>
                  <a:pt x="53871" y="92075"/>
                  <a:pt x="38100" y="92075"/>
                </a:cubicBezTo>
                <a:cubicBezTo>
                  <a:pt x="22329" y="92075"/>
                  <a:pt x="9525" y="79271"/>
                  <a:pt x="9525" y="63500"/>
                </a:cubicBezTo>
                <a:cubicBezTo>
                  <a:pt x="9525" y="47729"/>
                  <a:pt x="22329" y="34925"/>
                  <a:pt x="38100" y="34925"/>
                </a:cubicBezTo>
                <a:close/>
                <a:moveTo>
                  <a:pt x="0" y="165100"/>
                </a:moveTo>
                <a:cubicBezTo>
                  <a:pt x="0" y="137041"/>
                  <a:pt x="22741" y="114300"/>
                  <a:pt x="50800" y="114300"/>
                </a:cubicBezTo>
                <a:cubicBezTo>
                  <a:pt x="55880" y="114300"/>
                  <a:pt x="60801" y="115054"/>
                  <a:pt x="65445" y="116443"/>
                </a:cubicBezTo>
                <a:cubicBezTo>
                  <a:pt x="52388" y="131048"/>
                  <a:pt x="44450" y="150336"/>
                  <a:pt x="44450" y="171450"/>
                </a:cubicBezTo>
                <a:lnTo>
                  <a:pt x="44450" y="177800"/>
                </a:lnTo>
                <a:cubicBezTo>
                  <a:pt x="44450" y="182324"/>
                  <a:pt x="45403" y="186611"/>
                  <a:pt x="47109" y="190500"/>
                </a:cubicBezTo>
                <a:lnTo>
                  <a:pt x="12700" y="190500"/>
                </a:lnTo>
                <a:cubicBezTo>
                  <a:pt x="5675" y="190500"/>
                  <a:pt x="0" y="184825"/>
                  <a:pt x="0" y="177800"/>
                </a:cubicBezTo>
                <a:lnTo>
                  <a:pt x="0" y="165100"/>
                </a:lnTo>
                <a:close/>
                <a:moveTo>
                  <a:pt x="206891" y="190500"/>
                </a:moveTo>
                <a:cubicBezTo>
                  <a:pt x="208597" y="186611"/>
                  <a:pt x="209550" y="182324"/>
                  <a:pt x="209550" y="177800"/>
                </a:cubicBezTo>
                <a:lnTo>
                  <a:pt x="209550" y="171450"/>
                </a:lnTo>
                <a:cubicBezTo>
                  <a:pt x="209550" y="150336"/>
                  <a:pt x="201613" y="131048"/>
                  <a:pt x="188555" y="116443"/>
                </a:cubicBezTo>
                <a:cubicBezTo>
                  <a:pt x="193199" y="115054"/>
                  <a:pt x="198120" y="114300"/>
                  <a:pt x="203200" y="114300"/>
                </a:cubicBezTo>
                <a:cubicBezTo>
                  <a:pt x="231259" y="114300"/>
                  <a:pt x="254000" y="137041"/>
                  <a:pt x="254000" y="165100"/>
                </a:cubicBezTo>
                <a:lnTo>
                  <a:pt x="254000" y="177800"/>
                </a:lnTo>
                <a:cubicBezTo>
                  <a:pt x="254000" y="184825"/>
                  <a:pt x="248325" y="190500"/>
                  <a:pt x="241300" y="190500"/>
                </a:cubicBezTo>
                <a:lnTo>
                  <a:pt x="206891" y="190500"/>
                </a:lnTo>
                <a:close/>
                <a:moveTo>
                  <a:pt x="187325" y="63500"/>
                </a:moveTo>
                <a:cubicBezTo>
                  <a:pt x="187325" y="47729"/>
                  <a:pt x="200129" y="34925"/>
                  <a:pt x="215900" y="34925"/>
                </a:cubicBezTo>
                <a:cubicBezTo>
                  <a:pt x="231671" y="34925"/>
                  <a:pt x="244475" y="47729"/>
                  <a:pt x="244475" y="63500"/>
                </a:cubicBezTo>
                <a:cubicBezTo>
                  <a:pt x="244475" y="79271"/>
                  <a:pt x="231671" y="92075"/>
                  <a:pt x="215900" y="92075"/>
                </a:cubicBezTo>
                <a:cubicBezTo>
                  <a:pt x="200129" y="92075"/>
                  <a:pt x="187325" y="79271"/>
                  <a:pt x="187325" y="63500"/>
                </a:cubicBezTo>
                <a:close/>
                <a:moveTo>
                  <a:pt x="63500" y="171450"/>
                </a:moveTo>
                <a:cubicBezTo>
                  <a:pt x="63500" y="136366"/>
                  <a:pt x="91916" y="107950"/>
                  <a:pt x="127000" y="107950"/>
                </a:cubicBezTo>
                <a:cubicBezTo>
                  <a:pt x="162084" y="107950"/>
                  <a:pt x="190500" y="136366"/>
                  <a:pt x="190500" y="171450"/>
                </a:cubicBezTo>
                <a:lnTo>
                  <a:pt x="190500" y="177800"/>
                </a:lnTo>
                <a:cubicBezTo>
                  <a:pt x="190500" y="184825"/>
                  <a:pt x="184825" y="190500"/>
                  <a:pt x="177800" y="190500"/>
                </a:cubicBezTo>
                <a:lnTo>
                  <a:pt x="76200" y="190500"/>
                </a:lnTo>
                <a:cubicBezTo>
                  <a:pt x="69175" y="190500"/>
                  <a:pt x="63500" y="184825"/>
                  <a:pt x="63500" y="177800"/>
                </a:cubicBezTo>
                <a:lnTo>
                  <a:pt x="63500" y="171450"/>
                </a:ln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10" name="Text 7"/>
          <p:cNvSpPr/>
          <p:nvPr/>
        </p:nvSpPr>
        <p:spPr>
          <a:xfrm>
            <a:off x="914400" y="42672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多人抢猫，引发纠纷</a:t>
            </a:r>
            <a:endParaRPr lang="en-US" sz="1600" dirty="0"/>
          </a:p>
        </p:txBody>
      </p:sp>
      <p:sp>
        <p:nvSpPr>
          <p:cNvPr id="11" name="Shape 8"/>
          <p:cNvSpPr/>
          <p:nvPr/>
        </p:nvSpPr>
        <p:spPr>
          <a:xfrm>
            <a:off x="520700" y="4775200"/>
            <a:ext cx="228600" cy="203200"/>
          </a:xfrm>
          <a:custGeom>
            <a:avLst/>
            <a:gdLst/>
            <a:ahLst/>
            <a:cxnLst/>
            <a:rect l="l" t="t" r="r" b="b"/>
            <a:pathLst>
              <a:path w="228600" h="203200">
                <a:moveTo>
                  <a:pt x="16272" y="-9882"/>
                </a:moveTo>
                <a:cubicBezTo>
                  <a:pt x="12541" y="-13613"/>
                  <a:pt x="6509" y="-13613"/>
                  <a:pt x="2818" y="-9882"/>
                </a:cubicBezTo>
                <a:cubicBezTo>
                  <a:pt x="-873" y="-6152"/>
                  <a:pt x="-913" y="-119"/>
                  <a:pt x="2778" y="3612"/>
                </a:cubicBezTo>
                <a:lnTo>
                  <a:pt x="212328" y="213162"/>
                </a:lnTo>
                <a:cubicBezTo>
                  <a:pt x="216059" y="216892"/>
                  <a:pt x="222091" y="216892"/>
                  <a:pt x="225782" y="213162"/>
                </a:cubicBezTo>
                <a:cubicBezTo>
                  <a:pt x="229473" y="209431"/>
                  <a:pt x="229513" y="203398"/>
                  <a:pt x="225782" y="199708"/>
                </a:cubicBezTo>
                <a:lnTo>
                  <a:pt x="177363" y="151289"/>
                </a:lnTo>
                <a:cubicBezTo>
                  <a:pt x="179030" y="149939"/>
                  <a:pt x="180658" y="148471"/>
                  <a:pt x="182166" y="146963"/>
                </a:cubicBezTo>
                <a:lnTo>
                  <a:pt x="210383" y="118745"/>
                </a:lnTo>
                <a:cubicBezTo>
                  <a:pt x="222012" y="107117"/>
                  <a:pt x="228560" y="91321"/>
                  <a:pt x="228560" y="74851"/>
                </a:cubicBezTo>
                <a:cubicBezTo>
                  <a:pt x="228560" y="40561"/>
                  <a:pt x="200779" y="12740"/>
                  <a:pt x="166449" y="12740"/>
                </a:cubicBezTo>
                <a:cubicBezTo>
                  <a:pt x="151646" y="12740"/>
                  <a:pt x="137438" y="18018"/>
                  <a:pt x="126246" y="27503"/>
                </a:cubicBezTo>
                <a:cubicBezTo>
                  <a:pt x="134302" y="31512"/>
                  <a:pt x="141605" y="36830"/>
                  <a:pt x="147876" y="43180"/>
                </a:cubicBezTo>
                <a:cubicBezTo>
                  <a:pt x="153472" y="39886"/>
                  <a:pt x="159861" y="38140"/>
                  <a:pt x="166449" y="38140"/>
                </a:cubicBezTo>
                <a:cubicBezTo>
                  <a:pt x="186730" y="38140"/>
                  <a:pt x="203160" y="54570"/>
                  <a:pt x="203160" y="74851"/>
                </a:cubicBezTo>
                <a:cubicBezTo>
                  <a:pt x="203160" y="84574"/>
                  <a:pt x="199311" y="93901"/>
                  <a:pt x="192405" y="100806"/>
                </a:cubicBezTo>
                <a:lnTo>
                  <a:pt x="164187" y="129024"/>
                </a:lnTo>
                <a:cubicBezTo>
                  <a:pt x="162639" y="130572"/>
                  <a:pt x="160972" y="131961"/>
                  <a:pt x="159187" y="133191"/>
                </a:cubicBezTo>
                <a:lnTo>
                  <a:pt x="140335" y="114340"/>
                </a:lnTo>
                <a:cubicBezTo>
                  <a:pt x="146883" y="113983"/>
                  <a:pt x="152122" y="108625"/>
                  <a:pt x="152321" y="101997"/>
                </a:cubicBezTo>
                <a:cubicBezTo>
                  <a:pt x="152321" y="101481"/>
                  <a:pt x="152321" y="100965"/>
                  <a:pt x="152321" y="100449"/>
                </a:cubicBezTo>
                <a:cubicBezTo>
                  <a:pt x="152321" y="66199"/>
                  <a:pt x="124579" y="38179"/>
                  <a:pt x="90210" y="38179"/>
                </a:cubicBezTo>
                <a:cubicBezTo>
                  <a:pt x="82590" y="38179"/>
                  <a:pt x="75168" y="39568"/>
                  <a:pt x="68183" y="42227"/>
                </a:cubicBezTo>
                <a:lnTo>
                  <a:pt x="16272" y="-9882"/>
                </a:lnTo>
                <a:close/>
                <a:moveTo>
                  <a:pt x="89654" y="63500"/>
                </a:moveTo>
                <a:cubicBezTo>
                  <a:pt x="89892" y="63500"/>
                  <a:pt x="90091" y="63500"/>
                  <a:pt x="90329" y="63500"/>
                </a:cubicBezTo>
                <a:cubicBezTo>
                  <a:pt x="96322" y="63500"/>
                  <a:pt x="102037" y="64968"/>
                  <a:pt x="107037" y="67548"/>
                </a:cubicBezTo>
                <a:cubicBezTo>
                  <a:pt x="107752" y="68024"/>
                  <a:pt x="108466" y="68461"/>
                  <a:pt x="109220" y="68778"/>
                </a:cubicBezTo>
                <a:cubicBezTo>
                  <a:pt x="119856" y="75248"/>
                  <a:pt x="127000" y="86995"/>
                  <a:pt x="127000" y="100370"/>
                </a:cubicBezTo>
                <a:cubicBezTo>
                  <a:pt x="127000" y="100528"/>
                  <a:pt x="127000" y="100687"/>
                  <a:pt x="127000" y="100846"/>
                </a:cubicBezTo>
                <a:lnTo>
                  <a:pt x="89654" y="63500"/>
                </a:lnTo>
                <a:close/>
                <a:moveTo>
                  <a:pt x="137398" y="165100"/>
                </a:moveTo>
                <a:lnTo>
                  <a:pt x="76200" y="103902"/>
                </a:lnTo>
                <a:cubicBezTo>
                  <a:pt x="76676" y="137478"/>
                  <a:pt x="103823" y="164584"/>
                  <a:pt x="137358" y="165060"/>
                </a:cubicBezTo>
                <a:close/>
                <a:moveTo>
                  <a:pt x="55443" y="83145"/>
                </a:moveTo>
                <a:lnTo>
                  <a:pt x="37465" y="65167"/>
                </a:lnTo>
                <a:lnTo>
                  <a:pt x="18177" y="84455"/>
                </a:lnTo>
                <a:cubicBezTo>
                  <a:pt x="6548" y="96083"/>
                  <a:pt x="0" y="111879"/>
                  <a:pt x="0" y="128349"/>
                </a:cubicBezTo>
                <a:cubicBezTo>
                  <a:pt x="0" y="162639"/>
                  <a:pt x="27781" y="190460"/>
                  <a:pt x="62111" y="190460"/>
                </a:cubicBezTo>
                <a:cubicBezTo>
                  <a:pt x="76875" y="190460"/>
                  <a:pt x="91123" y="185182"/>
                  <a:pt x="102314" y="175697"/>
                </a:cubicBezTo>
                <a:cubicBezTo>
                  <a:pt x="94258" y="171688"/>
                  <a:pt x="86916" y="166370"/>
                  <a:pt x="80645" y="160020"/>
                </a:cubicBezTo>
                <a:cubicBezTo>
                  <a:pt x="75089" y="163274"/>
                  <a:pt x="68699" y="165021"/>
                  <a:pt x="62111" y="165021"/>
                </a:cubicBezTo>
                <a:cubicBezTo>
                  <a:pt x="41831" y="165021"/>
                  <a:pt x="25400" y="148590"/>
                  <a:pt x="25400" y="128310"/>
                </a:cubicBezTo>
                <a:cubicBezTo>
                  <a:pt x="25400" y="118586"/>
                  <a:pt x="29250" y="109260"/>
                  <a:pt x="36155" y="102354"/>
                </a:cubicBezTo>
                <a:lnTo>
                  <a:pt x="55443" y="83066"/>
                </a:ln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12" name="Text 9"/>
          <p:cNvSpPr/>
          <p:nvPr/>
        </p:nvSpPr>
        <p:spPr>
          <a:xfrm>
            <a:off x="914400" y="47244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回访断层，情况难掌握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689600" y="3276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884863" y="34925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421630" y="207318"/>
                </a:moveTo>
                <a:cubicBezTo>
                  <a:pt x="430932" y="198016"/>
                  <a:pt x="430932" y="182910"/>
                  <a:pt x="421630" y="173608"/>
                </a:cubicBezTo>
                <a:lnTo>
                  <a:pt x="326380" y="78358"/>
                </a:lnTo>
                <a:cubicBezTo>
                  <a:pt x="317078" y="69056"/>
                  <a:pt x="301972" y="69056"/>
                  <a:pt x="292671" y="78358"/>
                </a:cubicBezTo>
                <a:cubicBezTo>
                  <a:pt x="283369" y="87660"/>
                  <a:pt x="283369" y="102766"/>
                  <a:pt x="292671" y="112068"/>
                </a:cubicBezTo>
                <a:lnTo>
                  <a:pt x="347290" y="166688"/>
                </a:lnTo>
                <a:lnTo>
                  <a:pt x="23812" y="166688"/>
                </a:lnTo>
                <a:cubicBezTo>
                  <a:pt x="10641" y="166688"/>
                  <a:pt x="0" y="177329"/>
                  <a:pt x="0" y="190500"/>
                </a:cubicBezTo>
                <a:cubicBezTo>
                  <a:pt x="0" y="203671"/>
                  <a:pt x="10641" y="214313"/>
                  <a:pt x="23812" y="214313"/>
                </a:cubicBezTo>
                <a:lnTo>
                  <a:pt x="347290" y="214313"/>
                </a:lnTo>
                <a:lnTo>
                  <a:pt x="292671" y="268932"/>
                </a:lnTo>
                <a:cubicBezTo>
                  <a:pt x="283369" y="278234"/>
                  <a:pt x="283369" y="293340"/>
                  <a:pt x="292671" y="302642"/>
                </a:cubicBezTo>
                <a:cubicBezTo>
                  <a:pt x="301972" y="311944"/>
                  <a:pt x="317078" y="311944"/>
                  <a:pt x="326380" y="302642"/>
                </a:cubicBezTo>
                <a:lnTo>
                  <a:pt x="421630" y="20739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2"/>
          <p:cNvSpPr/>
          <p:nvPr/>
        </p:nvSpPr>
        <p:spPr>
          <a:xfrm>
            <a:off x="5689600" y="4191000"/>
            <a:ext cx="914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流程再造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934200" y="2743200"/>
            <a:ext cx="4826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改进后流程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048500" y="34036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25400" y="63500"/>
                </a:moveTo>
                <a:lnTo>
                  <a:pt x="50800" y="63500"/>
                </a:lnTo>
                <a:lnTo>
                  <a:pt x="50800" y="38100"/>
                </a:lnTo>
                <a:lnTo>
                  <a:pt x="25400" y="38100"/>
                </a:lnTo>
                <a:lnTo>
                  <a:pt x="25400" y="63500"/>
                </a:lnTo>
                <a:close/>
                <a:moveTo>
                  <a:pt x="0" y="31750"/>
                </a:moveTo>
                <a:cubicBezTo>
                  <a:pt x="0" y="21233"/>
                  <a:pt x="8533" y="12700"/>
                  <a:pt x="19050" y="12700"/>
                </a:cubicBezTo>
                <a:lnTo>
                  <a:pt x="57150" y="12700"/>
                </a:lnTo>
                <a:cubicBezTo>
                  <a:pt x="67667" y="12700"/>
                  <a:pt x="76200" y="21233"/>
                  <a:pt x="76200" y="31750"/>
                </a:cubicBezTo>
                <a:lnTo>
                  <a:pt x="76200" y="69850"/>
                </a:lnTo>
                <a:cubicBezTo>
                  <a:pt x="76200" y="80367"/>
                  <a:pt x="67667" y="88900"/>
                  <a:pt x="57150" y="88900"/>
                </a:cubicBezTo>
                <a:lnTo>
                  <a:pt x="19050" y="88900"/>
                </a:lnTo>
                <a:cubicBezTo>
                  <a:pt x="8533" y="88900"/>
                  <a:pt x="0" y="80367"/>
                  <a:pt x="0" y="69850"/>
                </a:cubicBezTo>
                <a:lnTo>
                  <a:pt x="0" y="31750"/>
                </a:lnTo>
                <a:close/>
                <a:moveTo>
                  <a:pt x="25400" y="165100"/>
                </a:moveTo>
                <a:lnTo>
                  <a:pt x="50800" y="165100"/>
                </a:lnTo>
                <a:lnTo>
                  <a:pt x="50800" y="139700"/>
                </a:lnTo>
                <a:lnTo>
                  <a:pt x="25400" y="139700"/>
                </a:lnTo>
                <a:lnTo>
                  <a:pt x="25400" y="165100"/>
                </a:lnTo>
                <a:close/>
                <a:moveTo>
                  <a:pt x="0" y="133350"/>
                </a:moveTo>
                <a:cubicBezTo>
                  <a:pt x="0" y="122833"/>
                  <a:pt x="8533" y="114300"/>
                  <a:pt x="19050" y="114300"/>
                </a:cubicBezTo>
                <a:lnTo>
                  <a:pt x="57150" y="114300"/>
                </a:lnTo>
                <a:cubicBezTo>
                  <a:pt x="67667" y="114300"/>
                  <a:pt x="76200" y="122833"/>
                  <a:pt x="76200" y="133350"/>
                </a:cubicBezTo>
                <a:lnTo>
                  <a:pt x="76200" y="171450"/>
                </a:lnTo>
                <a:cubicBezTo>
                  <a:pt x="76200" y="181967"/>
                  <a:pt x="67667" y="190500"/>
                  <a:pt x="57150" y="190500"/>
                </a:cubicBezTo>
                <a:lnTo>
                  <a:pt x="19050" y="190500"/>
                </a:lnTo>
                <a:cubicBezTo>
                  <a:pt x="8533" y="190500"/>
                  <a:pt x="0" y="181967"/>
                  <a:pt x="0" y="171450"/>
                </a:cubicBezTo>
                <a:lnTo>
                  <a:pt x="0" y="133350"/>
                </a:lnTo>
                <a:close/>
                <a:moveTo>
                  <a:pt x="127000" y="38100"/>
                </a:moveTo>
                <a:lnTo>
                  <a:pt x="127000" y="63500"/>
                </a:lnTo>
                <a:lnTo>
                  <a:pt x="152400" y="63500"/>
                </a:lnTo>
                <a:lnTo>
                  <a:pt x="152400" y="38100"/>
                </a:lnTo>
                <a:lnTo>
                  <a:pt x="127000" y="38100"/>
                </a:lnTo>
                <a:close/>
                <a:moveTo>
                  <a:pt x="120650" y="12700"/>
                </a:moveTo>
                <a:lnTo>
                  <a:pt x="158750" y="12700"/>
                </a:lnTo>
                <a:cubicBezTo>
                  <a:pt x="169267" y="12700"/>
                  <a:pt x="177800" y="21233"/>
                  <a:pt x="177800" y="31750"/>
                </a:cubicBezTo>
                <a:lnTo>
                  <a:pt x="177800" y="69850"/>
                </a:lnTo>
                <a:cubicBezTo>
                  <a:pt x="177800" y="80367"/>
                  <a:pt x="169267" y="88900"/>
                  <a:pt x="158750" y="88900"/>
                </a:cubicBezTo>
                <a:lnTo>
                  <a:pt x="120650" y="88900"/>
                </a:lnTo>
                <a:cubicBezTo>
                  <a:pt x="110133" y="88900"/>
                  <a:pt x="101600" y="80367"/>
                  <a:pt x="101600" y="69850"/>
                </a:cubicBezTo>
                <a:lnTo>
                  <a:pt x="101600" y="31750"/>
                </a:lnTo>
                <a:cubicBezTo>
                  <a:pt x="101600" y="21233"/>
                  <a:pt x="110133" y="12700"/>
                  <a:pt x="120650" y="12700"/>
                </a:cubicBezTo>
                <a:close/>
                <a:moveTo>
                  <a:pt x="114300" y="139700"/>
                </a:moveTo>
                <a:cubicBezTo>
                  <a:pt x="107291" y="139700"/>
                  <a:pt x="101600" y="134009"/>
                  <a:pt x="101600" y="127000"/>
                </a:cubicBezTo>
                <a:cubicBezTo>
                  <a:pt x="101600" y="119991"/>
                  <a:pt x="107291" y="114300"/>
                  <a:pt x="114300" y="114300"/>
                </a:cubicBezTo>
                <a:cubicBezTo>
                  <a:pt x="121309" y="114300"/>
                  <a:pt x="127000" y="119991"/>
                  <a:pt x="127000" y="127000"/>
                </a:cubicBezTo>
                <a:cubicBezTo>
                  <a:pt x="127000" y="134009"/>
                  <a:pt x="121309" y="139700"/>
                  <a:pt x="114300" y="139700"/>
                </a:cubicBezTo>
                <a:close/>
                <a:moveTo>
                  <a:pt x="114300" y="165100"/>
                </a:moveTo>
                <a:cubicBezTo>
                  <a:pt x="121325" y="165100"/>
                  <a:pt x="127000" y="170775"/>
                  <a:pt x="127000" y="177800"/>
                </a:cubicBezTo>
                <a:cubicBezTo>
                  <a:pt x="127000" y="184825"/>
                  <a:pt x="121325" y="190500"/>
                  <a:pt x="114300" y="190500"/>
                </a:cubicBezTo>
                <a:cubicBezTo>
                  <a:pt x="107275" y="190500"/>
                  <a:pt x="101600" y="184825"/>
                  <a:pt x="101600" y="177800"/>
                </a:cubicBezTo>
                <a:cubicBezTo>
                  <a:pt x="101600" y="170775"/>
                  <a:pt x="107275" y="165100"/>
                  <a:pt x="114300" y="165100"/>
                </a:cubicBezTo>
                <a:close/>
                <a:moveTo>
                  <a:pt x="152400" y="177800"/>
                </a:moveTo>
                <a:cubicBezTo>
                  <a:pt x="152400" y="170775"/>
                  <a:pt x="158075" y="165100"/>
                  <a:pt x="165100" y="165100"/>
                </a:cubicBezTo>
                <a:cubicBezTo>
                  <a:pt x="172125" y="165100"/>
                  <a:pt x="177800" y="170775"/>
                  <a:pt x="177800" y="177800"/>
                </a:cubicBezTo>
                <a:cubicBezTo>
                  <a:pt x="177800" y="184825"/>
                  <a:pt x="172125" y="190500"/>
                  <a:pt x="165100" y="190500"/>
                </a:cubicBezTo>
                <a:cubicBezTo>
                  <a:pt x="158075" y="190500"/>
                  <a:pt x="152400" y="184825"/>
                  <a:pt x="152400" y="177800"/>
                </a:cubicBezTo>
                <a:close/>
                <a:moveTo>
                  <a:pt x="165100" y="139700"/>
                </a:moveTo>
                <a:cubicBezTo>
                  <a:pt x="158091" y="139700"/>
                  <a:pt x="152400" y="134009"/>
                  <a:pt x="152400" y="127000"/>
                </a:cubicBezTo>
                <a:cubicBezTo>
                  <a:pt x="152400" y="119991"/>
                  <a:pt x="158091" y="114300"/>
                  <a:pt x="165100" y="114300"/>
                </a:cubicBezTo>
                <a:cubicBezTo>
                  <a:pt x="172109" y="114300"/>
                  <a:pt x="177800" y="119991"/>
                  <a:pt x="177800" y="127000"/>
                </a:cubicBezTo>
                <a:cubicBezTo>
                  <a:pt x="177800" y="134009"/>
                  <a:pt x="172109" y="139700"/>
                  <a:pt x="165100" y="139700"/>
                </a:cubicBezTo>
                <a:close/>
                <a:moveTo>
                  <a:pt x="152400" y="152400"/>
                </a:moveTo>
                <a:cubicBezTo>
                  <a:pt x="152400" y="159409"/>
                  <a:pt x="146709" y="165100"/>
                  <a:pt x="139700" y="165100"/>
                </a:cubicBezTo>
                <a:cubicBezTo>
                  <a:pt x="132691" y="165100"/>
                  <a:pt x="127000" y="159409"/>
                  <a:pt x="127000" y="152400"/>
                </a:cubicBezTo>
                <a:cubicBezTo>
                  <a:pt x="127000" y="145391"/>
                  <a:pt x="132691" y="139700"/>
                  <a:pt x="139700" y="139700"/>
                </a:cubicBezTo>
                <a:cubicBezTo>
                  <a:pt x="146709" y="139700"/>
                  <a:pt x="152400" y="145391"/>
                  <a:pt x="152400" y="15240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8" name="Text 15"/>
          <p:cNvSpPr/>
          <p:nvPr/>
        </p:nvSpPr>
        <p:spPr>
          <a:xfrm>
            <a:off x="7416800" y="33528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统一编号，信息集中管理</a:t>
            </a:r>
            <a:endParaRPr lang="en-US" sz="1600" dirty="0"/>
          </a:p>
        </p:txBody>
      </p:sp>
      <p:sp>
        <p:nvSpPr>
          <p:cNvPr id="19" name="Shape 16"/>
          <p:cNvSpPr/>
          <p:nvPr/>
        </p:nvSpPr>
        <p:spPr>
          <a:xfrm>
            <a:off x="7061200" y="38608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50800" y="38100"/>
                </a:moveTo>
                <a:lnTo>
                  <a:pt x="50800" y="63500"/>
                </a:lnTo>
                <a:lnTo>
                  <a:pt x="101600" y="63500"/>
                </a:lnTo>
                <a:lnTo>
                  <a:pt x="101600" y="38100"/>
                </a:lnTo>
                <a:cubicBezTo>
                  <a:pt x="101600" y="24090"/>
                  <a:pt x="90210" y="12700"/>
                  <a:pt x="76200" y="12700"/>
                </a:cubicBezTo>
                <a:cubicBezTo>
                  <a:pt x="62190" y="12700"/>
                  <a:pt x="50800" y="24090"/>
                  <a:pt x="50800" y="38100"/>
                </a:cubicBezTo>
                <a:close/>
                <a:moveTo>
                  <a:pt x="25400" y="63500"/>
                </a:moveTo>
                <a:lnTo>
                  <a:pt x="25400" y="38100"/>
                </a:lnTo>
                <a:cubicBezTo>
                  <a:pt x="25400" y="10041"/>
                  <a:pt x="48141" y="-12700"/>
                  <a:pt x="76200" y="-12700"/>
                </a:cubicBezTo>
                <a:cubicBezTo>
                  <a:pt x="104259" y="-12700"/>
                  <a:pt x="127000" y="10041"/>
                  <a:pt x="127000" y="38100"/>
                </a:cubicBezTo>
                <a:lnTo>
                  <a:pt x="127000" y="63500"/>
                </a:lnTo>
                <a:cubicBezTo>
                  <a:pt x="141010" y="63500"/>
                  <a:pt x="152400" y="74890"/>
                  <a:pt x="152400" y="889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88900"/>
                </a:lnTo>
                <a:cubicBezTo>
                  <a:pt x="0" y="74890"/>
                  <a:pt x="11390" y="63500"/>
                  <a:pt x="25400" y="6350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0" name="Text 17"/>
          <p:cNvSpPr/>
          <p:nvPr/>
        </p:nvSpPr>
        <p:spPr>
          <a:xfrm>
            <a:off x="7416800" y="38100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状态机锁定，防止冲突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7010400" y="43180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25440" y="25400"/>
                </a:moveTo>
                <a:cubicBezTo>
                  <a:pt x="25440" y="11390"/>
                  <a:pt x="36830" y="0"/>
                  <a:pt x="50840" y="0"/>
                </a:cubicBezTo>
                <a:lnTo>
                  <a:pt x="110173" y="0"/>
                </a:lnTo>
                <a:cubicBezTo>
                  <a:pt x="116919" y="0"/>
                  <a:pt x="123388" y="2659"/>
                  <a:pt x="128151" y="7422"/>
                </a:cubicBezTo>
                <a:lnTo>
                  <a:pt x="170378" y="49728"/>
                </a:lnTo>
                <a:cubicBezTo>
                  <a:pt x="175141" y="54491"/>
                  <a:pt x="177800" y="60960"/>
                  <a:pt x="177800" y="67707"/>
                </a:cubicBezTo>
                <a:lnTo>
                  <a:pt x="177800" y="106402"/>
                </a:lnTo>
                <a:lnTo>
                  <a:pt x="125413" y="158790"/>
                </a:lnTo>
                <a:lnTo>
                  <a:pt x="108704" y="158790"/>
                </a:lnTo>
                <a:lnTo>
                  <a:pt x="102314" y="137517"/>
                </a:lnTo>
                <a:cubicBezTo>
                  <a:pt x="100449" y="131286"/>
                  <a:pt x="94734" y="127040"/>
                  <a:pt x="88225" y="127040"/>
                </a:cubicBezTo>
                <a:cubicBezTo>
                  <a:pt x="83741" y="127040"/>
                  <a:pt x="79534" y="129064"/>
                  <a:pt x="76756" y="132556"/>
                </a:cubicBezTo>
                <a:lnTo>
                  <a:pt x="52903" y="162322"/>
                </a:lnTo>
                <a:cubicBezTo>
                  <a:pt x="49609" y="166410"/>
                  <a:pt x="50284" y="172442"/>
                  <a:pt x="54372" y="175697"/>
                </a:cubicBezTo>
                <a:cubicBezTo>
                  <a:pt x="58460" y="178951"/>
                  <a:pt x="64492" y="178316"/>
                  <a:pt x="67747" y="174188"/>
                </a:cubicBezTo>
                <a:lnTo>
                  <a:pt x="86439" y="150852"/>
                </a:lnTo>
                <a:lnTo>
                  <a:pt x="92472" y="170974"/>
                </a:lnTo>
                <a:cubicBezTo>
                  <a:pt x="93662" y="175022"/>
                  <a:pt x="97393" y="177760"/>
                  <a:pt x="101600" y="177760"/>
                </a:cubicBezTo>
                <a:lnTo>
                  <a:pt x="114102" y="177760"/>
                </a:lnTo>
                <a:cubicBezTo>
                  <a:pt x="113744" y="178991"/>
                  <a:pt x="113427" y="180261"/>
                  <a:pt x="113189" y="181531"/>
                </a:cubicBezTo>
                <a:lnTo>
                  <a:pt x="108863" y="203160"/>
                </a:lnTo>
                <a:lnTo>
                  <a:pt x="50840" y="203160"/>
                </a:lnTo>
                <a:cubicBezTo>
                  <a:pt x="36830" y="203160"/>
                  <a:pt x="25440" y="191770"/>
                  <a:pt x="25440" y="177760"/>
                </a:cubicBezTo>
                <a:lnTo>
                  <a:pt x="25440" y="25360"/>
                </a:lnTo>
                <a:close/>
                <a:moveTo>
                  <a:pt x="107990" y="23217"/>
                </a:moveTo>
                <a:lnTo>
                  <a:pt x="107990" y="60325"/>
                </a:lnTo>
                <a:cubicBezTo>
                  <a:pt x="107990" y="65603"/>
                  <a:pt x="112236" y="69850"/>
                  <a:pt x="117515" y="69850"/>
                </a:cubicBezTo>
                <a:lnTo>
                  <a:pt x="154623" y="69850"/>
                </a:lnTo>
                <a:lnTo>
                  <a:pt x="107990" y="23217"/>
                </a:lnTo>
                <a:close/>
                <a:moveTo>
                  <a:pt x="131882" y="185301"/>
                </a:moveTo>
                <a:cubicBezTo>
                  <a:pt x="132874" y="180380"/>
                  <a:pt x="135295" y="175855"/>
                  <a:pt x="138827" y="172323"/>
                </a:cubicBezTo>
                <a:lnTo>
                  <a:pt x="186015" y="125135"/>
                </a:lnTo>
                <a:lnTo>
                  <a:pt x="217765" y="156885"/>
                </a:lnTo>
                <a:lnTo>
                  <a:pt x="170577" y="204073"/>
                </a:lnTo>
                <a:cubicBezTo>
                  <a:pt x="167045" y="207605"/>
                  <a:pt x="162520" y="210026"/>
                  <a:pt x="157599" y="211018"/>
                </a:cubicBezTo>
                <a:lnTo>
                  <a:pt x="133945" y="215741"/>
                </a:lnTo>
                <a:cubicBezTo>
                  <a:pt x="133588" y="215821"/>
                  <a:pt x="133191" y="215860"/>
                  <a:pt x="132794" y="215860"/>
                </a:cubicBezTo>
                <a:cubicBezTo>
                  <a:pt x="129619" y="215860"/>
                  <a:pt x="127000" y="213281"/>
                  <a:pt x="127000" y="210066"/>
                </a:cubicBezTo>
                <a:cubicBezTo>
                  <a:pt x="127000" y="209669"/>
                  <a:pt x="127040" y="209312"/>
                  <a:pt x="127119" y="208915"/>
                </a:cubicBezTo>
                <a:lnTo>
                  <a:pt x="131842" y="185261"/>
                </a:lnTo>
                <a:close/>
                <a:moveTo>
                  <a:pt x="238165" y="136485"/>
                </a:moveTo>
                <a:lnTo>
                  <a:pt x="226735" y="147915"/>
                </a:lnTo>
                <a:lnTo>
                  <a:pt x="194985" y="116165"/>
                </a:lnTo>
                <a:lnTo>
                  <a:pt x="206415" y="104735"/>
                </a:lnTo>
                <a:cubicBezTo>
                  <a:pt x="215186" y="95964"/>
                  <a:pt x="229394" y="95964"/>
                  <a:pt x="238165" y="104735"/>
                </a:cubicBezTo>
                <a:cubicBezTo>
                  <a:pt x="246936" y="113506"/>
                  <a:pt x="246936" y="127714"/>
                  <a:pt x="238165" y="13648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2" name="Text 19"/>
          <p:cNvSpPr/>
          <p:nvPr/>
        </p:nvSpPr>
        <p:spPr>
          <a:xfrm>
            <a:off x="7416800" y="42672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电子协议，规范流程</a:t>
            </a:r>
            <a:endParaRPr lang="en-US" sz="1600" dirty="0"/>
          </a:p>
        </p:txBody>
      </p:sp>
      <p:sp>
        <p:nvSpPr>
          <p:cNvPr id="23" name="Shape 20"/>
          <p:cNvSpPr/>
          <p:nvPr/>
        </p:nvSpPr>
        <p:spPr>
          <a:xfrm>
            <a:off x="7048500" y="4775200"/>
            <a:ext cx="177800" cy="203200"/>
          </a:xfrm>
          <a:custGeom>
            <a:avLst/>
            <a:gdLst/>
            <a:ahLst/>
            <a:cxnLst/>
            <a:rect l="l" t="t" r="r" b="b"/>
            <a:pathLst>
              <a:path w="177800" h="203200">
                <a:moveTo>
                  <a:pt x="88900" y="0"/>
                </a:moveTo>
                <a:cubicBezTo>
                  <a:pt x="81875" y="0"/>
                  <a:pt x="76200" y="5675"/>
                  <a:pt x="76200" y="12700"/>
                </a:cubicBezTo>
                <a:lnTo>
                  <a:pt x="76200" y="13970"/>
                </a:lnTo>
                <a:cubicBezTo>
                  <a:pt x="47228" y="19844"/>
                  <a:pt x="25400" y="45482"/>
                  <a:pt x="25400" y="76200"/>
                </a:cubicBezTo>
                <a:lnTo>
                  <a:pt x="25400" y="84812"/>
                </a:lnTo>
                <a:cubicBezTo>
                  <a:pt x="25400" y="103902"/>
                  <a:pt x="18891" y="122436"/>
                  <a:pt x="6985" y="137358"/>
                </a:cubicBezTo>
                <a:lnTo>
                  <a:pt x="3096" y="142200"/>
                </a:lnTo>
                <a:cubicBezTo>
                  <a:pt x="1072" y="144701"/>
                  <a:pt x="0" y="147796"/>
                  <a:pt x="0" y="151011"/>
                </a:cubicBezTo>
                <a:cubicBezTo>
                  <a:pt x="0" y="158790"/>
                  <a:pt x="6310" y="165100"/>
                  <a:pt x="14089" y="165100"/>
                </a:cubicBezTo>
                <a:lnTo>
                  <a:pt x="163671" y="165100"/>
                </a:lnTo>
                <a:cubicBezTo>
                  <a:pt x="171450" y="165100"/>
                  <a:pt x="177760" y="158790"/>
                  <a:pt x="177760" y="151011"/>
                </a:cubicBezTo>
                <a:cubicBezTo>
                  <a:pt x="177760" y="147796"/>
                  <a:pt x="176689" y="144701"/>
                  <a:pt x="174665" y="142200"/>
                </a:cubicBezTo>
                <a:lnTo>
                  <a:pt x="170775" y="137358"/>
                </a:lnTo>
                <a:cubicBezTo>
                  <a:pt x="158909" y="122436"/>
                  <a:pt x="152400" y="103902"/>
                  <a:pt x="152400" y="84812"/>
                </a:cubicBezTo>
                <a:lnTo>
                  <a:pt x="152400" y="76200"/>
                </a:lnTo>
                <a:cubicBezTo>
                  <a:pt x="152400" y="45482"/>
                  <a:pt x="130572" y="19844"/>
                  <a:pt x="101600" y="13970"/>
                </a:cubicBezTo>
                <a:lnTo>
                  <a:pt x="101600" y="12700"/>
                </a:lnTo>
                <a:cubicBezTo>
                  <a:pt x="101600" y="5675"/>
                  <a:pt x="95925" y="0"/>
                  <a:pt x="88900" y="0"/>
                </a:cubicBezTo>
                <a:close/>
                <a:moveTo>
                  <a:pt x="64294" y="184150"/>
                </a:moveTo>
                <a:cubicBezTo>
                  <a:pt x="67112" y="195104"/>
                  <a:pt x="77073" y="203200"/>
                  <a:pt x="88900" y="203200"/>
                </a:cubicBezTo>
                <a:cubicBezTo>
                  <a:pt x="100727" y="203200"/>
                  <a:pt x="110688" y="195104"/>
                  <a:pt x="113506" y="184150"/>
                </a:cubicBezTo>
                <a:lnTo>
                  <a:pt x="64294" y="184150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4" name="Text 21"/>
          <p:cNvSpPr/>
          <p:nvPr/>
        </p:nvSpPr>
        <p:spPr>
          <a:xfrm>
            <a:off x="7416800" y="4724400"/>
            <a:ext cx="4368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智能提醒，闭环回访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5684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03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119888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方案与架构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267200" y="1524000"/>
            <a:ext cx="3886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整体业务模块划分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3524250" y="2235200"/>
            <a:ext cx="5143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高内聚、低耦合的模块化设计，构建清晰业务边界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29972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6" name="Shape 3"/>
          <p:cNvSpPr/>
          <p:nvPr/>
        </p:nvSpPr>
        <p:spPr>
          <a:xfrm>
            <a:off x="457200" y="3200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7" name="Shape 4"/>
          <p:cNvSpPr/>
          <p:nvPr/>
        </p:nvSpPr>
        <p:spPr>
          <a:xfrm>
            <a:off x="590550" y="33528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38100" y="57150"/>
                </a:moveTo>
                <a:cubicBezTo>
                  <a:pt x="69652" y="57150"/>
                  <a:pt x="95250" y="82748"/>
                  <a:pt x="95250" y="114300"/>
                </a:cubicBezTo>
                <a:lnTo>
                  <a:pt x="95250" y="165378"/>
                </a:lnTo>
                <a:cubicBezTo>
                  <a:pt x="112931" y="138767"/>
                  <a:pt x="141565" y="120015"/>
                  <a:pt x="174665" y="115372"/>
                </a:cubicBezTo>
                <a:cubicBezTo>
                  <a:pt x="189905" y="151090"/>
                  <a:pt x="225385" y="176153"/>
                  <a:pt x="266700" y="176153"/>
                </a:cubicBezTo>
                <a:cubicBezTo>
                  <a:pt x="273189" y="176153"/>
                  <a:pt x="279559" y="175498"/>
                  <a:pt x="285750" y="174308"/>
                </a:cubicBezTo>
                <a:lnTo>
                  <a:pt x="285750" y="285750"/>
                </a:lnTo>
                <a:cubicBezTo>
                  <a:pt x="285750" y="296287"/>
                  <a:pt x="277237" y="304800"/>
                  <a:pt x="266700" y="304800"/>
                </a:cubicBezTo>
                <a:cubicBezTo>
                  <a:pt x="256163" y="304800"/>
                  <a:pt x="247650" y="296287"/>
                  <a:pt x="247650" y="285750"/>
                </a:cubicBezTo>
                <a:lnTo>
                  <a:pt x="247650" y="201930"/>
                </a:lnTo>
                <a:lnTo>
                  <a:pt x="166688" y="266700"/>
                </a:lnTo>
                <a:lnTo>
                  <a:pt x="200025" y="266700"/>
                </a:lnTo>
                <a:cubicBezTo>
                  <a:pt x="210562" y="266700"/>
                  <a:pt x="219075" y="275213"/>
                  <a:pt x="219075" y="285750"/>
                </a:cubicBezTo>
                <a:cubicBezTo>
                  <a:pt x="219075" y="296287"/>
                  <a:pt x="210562" y="304800"/>
                  <a:pt x="200025" y="304800"/>
                </a:cubicBezTo>
                <a:lnTo>
                  <a:pt x="114300" y="304800"/>
                </a:lnTo>
                <a:cubicBezTo>
                  <a:pt x="82748" y="304800"/>
                  <a:pt x="57150" y="279202"/>
                  <a:pt x="57150" y="247650"/>
                </a:cubicBezTo>
                <a:lnTo>
                  <a:pt x="57150" y="114300"/>
                </a:lnTo>
                <a:cubicBezTo>
                  <a:pt x="57150" y="104418"/>
                  <a:pt x="49649" y="96322"/>
                  <a:pt x="40065" y="95369"/>
                </a:cubicBezTo>
                <a:lnTo>
                  <a:pt x="36135" y="95190"/>
                </a:lnTo>
                <a:cubicBezTo>
                  <a:pt x="26551" y="94178"/>
                  <a:pt x="19050" y="86082"/>
                  <a:pt x="19050" y="76200"/>
                </a:cubicBezTo>
                <a:cubicBezTo>
                  <a:pt x="19050" y="65663"/>
                  <a:pt x="27563" y="57150"/>
                  <a:pt x="38100" y="57150"/>
                </a:cubicBezTo>
                <a:close/>
                <a:moveTo>
                  <a:pt x="317778" y="1905"/>
                </a:moveTo>
                <a:cubicBezTo>
                  <a:pt x="323969" y="-3274"/>
                  <a:pt x="333375" y="1131"/>
                  <a:pt x="333375" y="9227"/>
                </a:cubicBezTo>
                <a:lnTo>
                  <a:pt x="333375" y="76200"/>
                </a:lnTo>
                <a:cubicBezTo>
                  <a:pt x="333375" y="113050"/>
                  <a:pt x="303550" y="142875"/>
                  <a:pt x="266700" y="142875"/>
                </a:cubicBezTo>
                <a:cubicBezTo>
                  <a:pt x="229850" y="142875"/>
                  <a:pt x="200025" y="113050"/>
                  <a:pt x="200025" y="76200"/>
                </a:cubicBezTo>
                <a:lnTo>
                  <a:pt x="200025" y="9227"/>
                </a:lnTo>
                <a:cubicBezTo>
                  <a:pt x="200025" y="1131"/>
                  <a:pt x="209431" y="-3274"/>
                  <a:pt x="215622" y="1905"/>
                </a:cubicBezTo>
                <a:lnTo>
                  <a:pt x="247650" y="28575"/>
                </a:lnTo>
                <a:lnTo>
                  <a:pt x="285750" y="28575"/>
                </a:lnTo>
                <a:lnTo>
                  <a:pt x="317778" y="1905"/>
                </a:lnTo>
                <a:close/>
                <a:moveTo>
                  <a:pt x="238125" y="64294"/>
                </a:moveTo>
                <a:cubicBezTo>
                  <a:pt x="231554" y="64294"/>
                  <a:pt x="226219" y="69629"/>
                  <a:pt x="226219" y="76200"/>
                </a:cubicBezTo>
                <a:cubicBezTo>
                  <a:pt x="226219" y="82771"/>
                  <a:pt x="231554" y="88106"/>
                  <a:pt x="238125" y="88106"/>
                </a:cubicBezTo>
                <a:cubicBezTo>
                  <a:pt x="244696" y="88106"/>
                  <a:pt x="250031" y="82771"/>
                  <a:pt x="250031" y="76200"/>
                </a:cubicBezTo>
                <a:cubicBezTo>
                  <a:pt x="250031" y="69629"/>
                  <a:pt x="244696" y="64294"/>
                  <a:pt x="238125" y="64294"/>
                </a:cubicBezTo>
                <a:close/>
                <a:moveTo>
                  <a:pt x="295275" y="64294"/>
                </a:moveTo>
                <a:cubicBezTo>
                  <a:pt x="288704" y="64294"/>
                  <a:pt x="283369" y="69629"/>
                  <a:pt x="283369" y="76200"/>
                </a:cubicBezTo>
                <a:cubicBezTo>
                  <a:pt x="283369" y="82771"/>
                  <a:pt x="288704" y="88106"/>
                  <a:pt x="295275" y="88106"/>
                </a:cubicBezTo>
                <a:cubicBezTo>
                  <a:pt x="301846" y="88106"/>
                  <a:pt x="307181" y="82771"/>
                  <a:pt x="307181" y="76200"/>
                </a:cubicBezTo>
                <a:cubicBezTo>
                  <a:pt x="307181" y="69629"/>
                  <a:pt x="301846" y="64294"/>
                  <a:pt x="295275" y="6429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8" name="Text 5"/>
          <p:cNvSpPr/>
          <p:nvPr/>
        </p:nvSpPr>
        <p:spPr>
          <a:xfrm>
            <a:off x="1270000" y="3200400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猫档案管理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270000" y="35560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全生命周期信息记录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284133" y="29972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4487333" y="3200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2" name="Shape 9"/>
          <p:cNvSpPr/>
          <p:nvPr/>
        </p:nvSpPr>
        <p:spPr>
          <a:xfrm>
            <a:off x="4677833" y="33528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0" y="38100"/>
                </a:moveTo>
                <a:cubicBezTo>
                  <a:pt x="0" y="17085"/>
                  <a:pt x="17085" y="0"/>
                  <a:pt x="38100" y="0"/>
                </a:cubicBezTo>
                <a:lnTo>
                  <a:pt x="127099" y="0"/>
                </a:lnTo>
                <a:cubicBezTo>
                  <a:pt x="137220" y="0"/>
                  <a:pt x="146923" y="3989"/>
                  <a:pt x="154067" y="11132"/>
                </a:cubicBezTo>
                <a:lnTo>
                  <a:pt x="217468" y="74593"/>
                </a:lnTo>
                <a:cubicBezTo>
                  <a:pt x="224611" y="81736"/>
                  <a:pt x="228600" y="91440"/>
                  <a:pt x="228600" y="101560"/>
                </a:cubicBezTo>
                <a:lnTo>
                  <a:pt x="228600" y="266700"/>
                </a:lnTo>
                <a:cubicBezTo>
                  <a:pt x="228600" y="287715"/>
                  <a:pt x="211515" y="304800"/>
                  <a:pt x="190500" y="304800"/>
                </a:cubicBezTo>
                <a:lnTo>
                  <a:pt x="38100" y="304800"/>
                </a:lnTo>
                <a:cubicBezTo>
                  <a:pt x="17085" y="304800"/>
                  <a:pt x="0" y="287715"/>
                  <a:pt x="0" y="266700"/>
                </a:cubicBezTo>
                <a:lnTo>
                  <a:pt x="0" y="38100"/>
                </a:lnTo>
                <a:close/>
                <a:moveTo>
                  <a:pt x="123825" y="34826"/>
                </a:moveTo>
                <a:lnTo>
                  <a:pt x="123825" y="90488"/>
                </a:lnTo>
                <a:cubicBezTo>
                  <a:pt x="123825" y="98405"/>
                  <a:pt x="130195" y="104775"/>
                  <a:pt x="138113" y="104775"/>
                </a:cubicBezTo>
                <a:lnTo>
                  <a:pt x="193774" y="104775"/>
                </a:lnTo>
                <a:lnTo>
                  <a:pt x="123825" y="34826"/>
                </a:lnTo>
                <a:close/>
                <a:moveTo>
                  <a:pt x="71438" y="152400"/>
                </a:moveTo>
                <a:cubicBezTo>
                  <a:pt x="63520" y="152400"/>
                  <a:pt x="57150" y="158770"/>
                  <a:pt x="57150" y="166688"/>
                </a:cubicBezTo>
                <a:cubicBezTo>
                  <a:pt x="57150" y="174605"/>
                  <a:pt x="63520" y="180975"/>
                  <a:pt x="71438" y="180975"/>
                </a:cubicBezTo>
                <a:lnTo>
                  <a:pt x="157163" y="180975"/>
                </a:lnTo>
                <a:cubicBezTo>
                  <a:pt x="165080" y="180975"/>
                  <a:pt x="171450" y="174605"/>
                  <a:pt x="171450" y="166688"/>
                </a:cubicBezTo>
                <a:cubicBezTo>
                  <a:pt x="171450" y="158770"/>
                  <a:pt x="165080" y="152400"/>
                  <a:pt x="157163" y="152400"/>
                </a:cubicBezTo>
                <a:lnTo>
                  <a:pt x="71438" y="152400"/>
                </a:lnTo>
                <a:close/>
                <a:moveTo>
                  <a:pt x="71438" y="209550"/>
                </a:moveTo>
                <a:cubicBezTo>
                  <a:pt x="63520" y="209550"/>
                  <a:pt x="57150" y="215920"/>
                  <a:pt x="57150" y="223838"/>
                </a:cubicBezTo>
                <a:cubicBezTo>
                  <a:pt x="57150" y="231755"/>
                  <a:pt x="63520" y="238125"/>
                  <a:pt x="71438" y="238125"/>
                </a:cubicBezTo>
                <a:lnTo>
                  <a:pt x="157163" y="238125"/>
                </a:lnTo>
                <a:cubicBezTo>
                  <a:pt x="165080" y="238125"/>
                  <a:pt x="171450" y="231755"/>
                  <a:pt x="171450" y="223838"/>
                </a:cubicBezTo>
                <a:cubicBezTo>
                  <a:pt x="171450" y="215920"/>
                  <a:pt x="165080" y="209550"/>
                  <a:pt x="157163" y="209550"/>
                </a:cubicBezTo>
                <a:lnTo>
                  <a:pt x="71438" y="20955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10"/>
          <p:cNvSpPr/>
          <p:nvPr/>
        </p:nvSpPr>
        <p:spPr>
          <a:xfrm>
            <a:off x="5300133" y="3200400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领养申请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5300133" y="35560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在线提交与状态跟踪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8314267" y="29972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8517467" y="32004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7" name="Shape 14"/>
          <p:cNvSpPr/>
          <p:nvPr/>
        </p:nvSpPr>
        <p:spPr>
          <a:xfrm>
            <a:off x="8631767" y="33528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80962" y="76200"/>
                </a:moveTo>
                <a:cubicBezTo>
                  <a:pt x="80962" y="36773"/>
                  <a:pt x="112973" y="4763"/>
                  <a:pt x="152400" y="4763"/>
                </a:cubicBezTo>
                <a:cubicBezTo>
                  <a:pt x="191827" y="4763"/>
                  <a:pt x="223838" y="36773"/>
                  <a:pt x="223838" y="76200"/>
                </a:cubicBezTo>
                <a:cubicBezTo>
                  <a:pt x="223838" y="115627"/>
                  <a:pt x="191827" y="147638"/>
                  <a:pt x="152400" y="147638"/>
                </a:cubicBezTo>
                <a:cubicBezTo>
                  <a:pt x="112973" y="147638"/>
                  <a:pt x="80962" y="115627"/>
                  <a:pt x="80962" y="76200"/>
                </a:cubicBezTo>
                <a:close/>
                <a:moveTo>
                  <a:pt x="28575" y="287119"/>
                </a:moveTo>
                <a:cubicBezTo>
                  <a:pt x="28575" y="228481"/>
                  <a:pt x="76081" y="180975"/>
                  <a:pt x="134719" y="180975"/>
                </a:cubicBezTo>
                <a:lnTo>
                  <a:pt x="170081" y="180975"/>
                </a:lnTo>
                <a:cubicBezTo>
                  <a:pt x="228719" y="180975"/>
                  <a:pt x="276225" y="228481"/>
                  <a:pt x="276225" y="287119"/>
                </a:cubicBezTo>
                <a:cubicBezTo>
                  <a:pt x="276225" y="296882"/>
                  <a:pt x="268307" y="304800"/>
                  <a:pt x="258544" y="304800"/>
                </a:cubicBezTo>
                <a:lnTo>
                  <a:pt x="46256" y="304800"/>
                </a:lnTo>
                <a:cubicBezTo>
                  <a:pt x="36493" y="304800"/>
                  <a:pt x="28575" y="296882"/>
                  <a:pt x="28575" y="287119"/>
                </a:cubicBezTo>
                <a:close/>
                <a:moveTo>
                  <a:pt x="364569" y="78998"/>
                </a:moveTo>
                <a:lnTo>
                  <a:pt x="316944" y="155198"/>
                </a:lnTo>
                <a:cubicBezTo>
                  <a:pt x="314444" y="159187"/>
                  <a:pt x="310158" y="161687"/>
                  <a:pt x="305455" y="161925"/>
                </a:cubicBezTo>
                <a:cubicBezTo>
                  <a:pt x="300752" y="162163"/>
                  <a:pt x="296228" y="160020"/>
                  <a:pt x="293430" y="156210"/>
                </a:cubicBezTo>
                <a:lnTo>
                  <a:pt x="264855" y="118110"/>
                </a:lnTo>
                <a:cubicBezTo>
                  <a:pt x="260092" y="111800"/>
                  <a:pt x="261402" y="102870"/>
                  <a:pt x="267712" y="98108"/>
                </a:cubicBezTo>
                <a:cubicBezTo>
                  <a:pt x="274022" y="93345"/>
                  <a:pt x="282952" y="94655"/>
                  <a:pt x="287715" y="100965"/>
                </a:cubicBezTo>
                <a:lnTo>
                  <a:pt x="303788" y="122396"/>
                </a:lnTo>
                <a:lnTo>
                  <a:pt x="340340" y="63877"/>
                </a:lnTo>
                <a:cubicBezTo>
                  <a:pt x="344507" y="57210"/>
                  <a:pt x="353318" y="55126"/>
                  <a:pt x="360045" y="59353"/>
                </a:cubicBezTo>
                <a:cubicBezTo>
                  <a:pt x="366772" y="63579"/>
                  <a:pt x="368796" y="72330"/>
                  <a:pt x="364569" y="7905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Text 15"/>
          <p:cNvSpPr/>
          <p:nvPr/>
        </p:nvSpPr>
        <p:spPr>
          <a:xfrm>
            <a:off x="9330267" y="3200400"/>
            <a:ext cx="1714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审核审批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9330267" y="35560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多重审核与状态锁定</a:t>
            </a:r>
            <a:endParaRPr lang="en-US" sz="1600" dirty="0"/>
          </a:p>
        </p:txBody>
      </p:sp>
      <p:sp>
        <p:nvSpPr>
          <p:cNvPr id="20" name="Shape 17"/>
          <p:cNvSpPr/>
          <p:nvPr/>
        </p:nvSpPr>
        <p:spPr>
          <a:xfrm>
            <a:off x="254000" y="43180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457200" y="4521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4673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38100" y="57150"/>
                </a:moveTo>
                <a:cubicBezTo>
                  <a:pt x="38100" y="36135"/>
                  <a:pt x="55185" y="19050"/>
                  <a:pt x="76200" y="19050"/>
                </a:cubicBezTo>
                <a:lnTo>
                  <a:pt x="247650" y="19050"/>
                </a:lnTo>
                <a:cubicBezTo>
                  <a:pt x="268665" y="19050"/>
                  <a:pt x="285750" y="36135"/>
                  <a:pt x="285750" y="57150"/>
                </a:cubicBezTo>
                <a:lnTo>
                  <a:pt x="285750" y="76200"/>
                </a:lnTo>
                <a:lnTo>
                  <a:pt x="315932" y="76200"/>
                </a:lnTo>
                <a:cubicBezTo>
                  <a:pt x="326053" y="76200"/>
                  <a:pt x="335756" y="80189"/>
                  <a:pt x="342900" y="87332"/>
                </a:cubicBezTo>
                <a:lnTo>
                  <a:pt x="369868" y="114300"/>
                </a:lnTo>
                <a:cubicBezTo>
                  <a:pt x="377011" y="121444"/>
                  <a:pt x="381000" y="131147"/>
                  <a:pt x="381000" y="141268"/>
                </a:cubicBezTo>
                <a:lnTo>
                  <a:pt x="381000" y="228600"/>
                </a:lnTo>
                <a:cubicBezTo>
                  <a:pt x="381000" y="249615"/>
                  <a:pt x="363915" y="266700"/>
                  <a:pt x="342900" y="266700"/>
                </a:cubicBezTo>
                <a:lnTo>
                  <a:pt x="340935" y="266700"/>
                </a:lnTo>
                <a:cubicBezTo>
                  <a:pt x="334744" y="288667"/>
                  <a:pt x="314504" y="304800"/>
                  <a:pt x="290513" y="304800"/>
                </a:cubicBezTo>
                <a:cubicBezTo>
                  <a:pt x="266521" y="304800"/>
                  <a:pt x="246340" y="288667"/>
                  <a:pt x="240090" y="266700"/>
                </a:cubicBezTo>
                <a:lnTo>
                  <a:pt x="179010" y="266700"/>
                </a:lnTo>
                <a:cubicBezTo>
                  <a:pt x="172819" y="288667"/>
                  <a:pt x="152579" y="304800"/>
                  <a:pt x="128588" y="304800"/>
                </a:cubicBezTo>
                <a:cubicBezTo>
                  <a:pt x="104596" y="304800"/>
                  <a:pt x="84415" y="288667"/>
                  <a:pt x="78165" y="266700"/>
                </a:cubicBezTo>
                <a:lnTo>
                  <a:pt x="76200" y="266700"/>
                </a:lnTo>
                <a:cubicBezTo>
                  <a:pt x="55185" y="266700"/>
                  <a:pt x="38100" y="249615"/>
                  <a:pt x="38100" y="228600"/>
                </a:cubicBez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193655"/>
                  <a:pt x="0" y="185738"/>
                </a:cubicBezTo>
                <a:cubicBezTo>
                  <a:pt x="0" y="177820"/>
                  <a:pt x="6370" y="171450"/>
                  <a:pt x="14288" y="171450"/>
                </a:cubicBezTo>
                <a:lnTo>
                  <a:pt x="80963" y="171450"/>
                </a:lnTo>
                <a:cubicBezTo>
                  <a:pt x="88880" y="171450"/>
                  <a:pt x="95250" y="165080"/>
                  <a:pt x="95250" y="157163"/>
                </a:cubicBezTo>
                <a:cubicBezTo>
                  <a:pt x="95250" y="149245"/>
                  <a:pt x="88880" y="142875"/>
                  <a:pt x="80963" y="142875"/>
                </a:cubicBezTo>
                <a:lnTo>
                  <a:pt x="14288" y="142875"/>
                </a:lnTo>
                <a:cubicBezTo>
                  <a:pt x="6370" y="142875"/>
                  <a:pt x="0" y="136505"/>
                  <a:pt x="0" y="128588"/>
                </a:cubicBezTo>
                <a:cubicBezTo>
                  <a:pt x="0" y="120670"/>
                  <a:pt x="6370" y="114300"/>
                  <a:pt x="14288" y="114300"/>
                </a:cubicBezTo>
                <a:lnTo>
                  <a:pt x="119062" y="114300"/>
                </a:lnTo>
                <a:cubicBezTo>
                  <a:pt x="126980" y="114300"/>
                  <a:pt x="133350" y="107930"/>
                  <a:pt x="133350" y="100013"/>
                </a:cubicBezTo>
                <a:cubicBezTo>
                  <a:pt x="133350" y="92095"/>
                  <a:pt x="126980" y="85725"/>
                  <a:pt x="119062" y="85725"/>
                </a:cubicBezTo>
                <a:lnTo>
                  <a:pt x="14288" y="85725"/>
                </a:lnTo>
                <a:cubicBezTo>
                  <a:pt x="6370" y="85725"/>
                  <a:pt x="0" y="79355"/>
                  <a:pt x="0" y="71438"/>
                </a:cubicBezTo>
                <a:cubicBezTo>
                  <a:pt x="0" y="63520"/>
                  <a:pt x="6370" y="57150"/>
                  <a:pt x="14288" y="57150"/>
                </a:cubicBezTo>
                <a:lnTo>
                  <a:pt x="38100" y="57150"/>
                </a:lnTo>
                <a:close/>
                <a:moveTo>
                  <a:pt x="342900" y="171450"/>
                </a:moveTo>
                <a:lnTo>
                  <a:pt x="342900" y="141268"/>
                </a:lnTo>
                <a:lnTo>
                  <a:pt x="315932" y="114300"/>
                </a:lnTo>
                <a:lnTo>
                  <a:pt x="285750" y="114300"/>
                </a:lnTo>
                <a:lnTo>
                  <a:pt x="285750" y="171450"/>
                </a:lnTo>
                <a:lnTo>
                  <a:pt x="342900" y="171450"/>
                </a:lnTo>
                <a:close/>
                <a:moveTo>
                  <a:pt x="152400" y="252413"/>
                </a:moveTo>
                <a:cubicBezTo>
                  <a:pt x="152400" y="239270"/>
                  <a:pt x="141730" y="228600"/>
                  <a:pt x="128588" y="228600"/>
                </a:cubicBezTo>
                <a:cubicBezTo>
                  <a:pt x="115445" y="228600"/>
                  <a:pt x="104775" y="239270"/>
                  <a:pt x="104775" y="252413"/>
                </a:cubicBezTo>
                <a:cubicBezTo>
                  <a:pt x="104775" y="265555"/>
                  <a:pt x="115445" y="276225"/>
                  <a:pt x="128588" y="276225"/>
                </a:cubicBezTo>
                <a:cubicBezTo>
                  <a:pt x="141730" y="276225"/>
                  <a:pt x="152400" y="265555"/>
                  <a:pt x="152400" y="252413"/>
                </a:cubicBezTo>
                <a:close/>
                <a:moveTo>
                  <a:pt x="290513" y="276225"/>
                </a:moveTo>
                <a:cubicBezTo>
                  <a:pt x="303655" y="276225"/>
                  <a:pt x="314325" y="265555"/>
                  <a:pt x="314325" y="252413"/>
                </a:cubicBezTo>
                <a:cubicBezTo>
                  <a:pt x="314325" y="239270"/>
                  <a:pt x="303655" y="228600"/>
                  <a:pt x="290513" y="228600"/>
                </a:cubicBezTo>
                <a:cubicBezTo>
                  <a:pt x="277370" y="228600"/>
                  <a:pt x="266700" y="239270"/>
                  <a:pt x="266700" y="252413"/>
                </a:cubicBezTo>
                <a:cubicBezTo>
                  <a:pt x="266700" y="265555"/>
                  <a:pt x="277370" y="276225"/>
                  <a:pt x="290513" y="2762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0"/>
          <p:cNvSpPr/>
          <p:nvPr/>
        </p:nvSpPr>
        <p:spPr>
          <a:xfrm>
            <a:off x="1270000" y="4521200"/>
            <a:ext cx="1358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物流跟踪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1270000" y="4876800"/>
            <a:ext cx="1333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送养过程可视化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4284133" y="43180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487333" y="4521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7" name="Shape 24"/>
          <p:cNvSpPr/>
          <p:nvPr/>
        </p:nvSpPr>
        <p:spPr>
          <a:xfrm>
            <a:off x="4639733" y="4673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84118"/>
                </a:moveTo>
                <a:lnTo>
                  <a:pt x="152400" y="268248"/>
                </a:lnTo>
                <a:lnTo>
                  <a:pt x="152698" y="268129"/>
                </a:lnTo>
                <a:cubicBezTo>
                  <a:pt x="185202" y="254615"/>
                  <a:pt x="220087" y="247650"/>
                  <a:pt x="255270" y="247650"/>
                </a:cubicBezTo>
                <a:lnTo>
                  <a:pt x="266700" y="247650"/>
                </a:lnTo>
                <a:lnTo>
                  <a:pt x="266700" y="57150"/>
                </a:lnTo>
                <a:lnTo>
                  <a:pt x="255270" y="57150"/>
                </a:lnTo>
                <a:cubicBezTo>
                  <a:pt x="230148" y="57150"/>
                  <a:pt x="205204" y="62151"/>
                  <a:pt x="181987" y="71795"/>
                </a:cubicBezTo>
                <a:cubicBezTo>
                  <a:pt x="171986" y="75962"/>
                  <a:pt x="162104" y="80070"/>
                  <a:pt x="152400" y="84118"/>
                </a:cubicBezTo>
                <a:close/>
                <a:moveTo>
                  <a:pt x="137458" y="36612"/>
                </a:moveTo>
                <a:lnTo>
                  <a:pt x="152400" y="42863"/>
                </a:lnTo>
                <a:lnTo>
                  <a:pt x="167342" y="36612"/>
                </a:lnTo>
                <a:cubicBezTo>
                  <a:pt x="195203" y="25003"/>
                  <a:pt x="225088" y="19050"/>
                  <a:pt x="255270" y="19050"/>
                </a:cubicBezTo>
                <a:lnTo>
                  <a:pt x="276225" y="19050"/>
                </a:lnTo>
                <a:cubicBezTo>
                  <a:pt x="292001" y="19050"/>
                  <a:pt x="304800" y="31849"/>
                  <a:pt x="304800" y="47625"/>
                </a:cubicBezTo>
                <a:lnTo>
                  <a:pt x="304800" y="257175"/>
                </a:lnTo>
                <a:cubicBezTo>
                  <a:pt x="304800" y="272951"/>
                  <a:pt x="292001" y="285750"/>
                  <a:pt x="276225" y="285750"/>
                </a:cubicBezTo>
                <a:lnTo>
                  <a:pt x="255270" y="285750"/>
                </a:lnTo>
                <a:cubicBezTo>
                  <a:pt x="225088" y="285750"/>
                  <a:pt x="195203" y="291703"/>
                  <a:pt x="167342" y="303312"/>
                </a:cubicBezTo>
                <a:lnTo>
                  <a:pt x="159722" y="306467"/>
                </a:lnTo>
                <a:cubicBezTo>
                  <a:pt x="155019" y="308431"/>
                  <a:pt x="149781" y="308431"/>
                  <a:pt x="145078" y="306467"/>
                </a:cubicBezTo>
                <a:lnTo>
                  <a:pt x="137458" y="303312"/>
                </a:lnTo>
                <a:cubicBezTo>
                  <a:pt x="109597" y="291703"/>
                  <a:pt x="79712" y="285750"/>
                  <a:pt x="49530" y="285750"/>
                </a:cubicBezTo>
                <a:lnTo>
                  <a:pt x="28575" y="285750"/>
                </a:lnTo>
                <a:cubicBezTo>
                  <a:pt x="12799" y="285750"/>
                  <a:pt x="0" y="272951"/>
                  <a:pt x="0" y="257175"/>
                </a:cubicBezTo>
                <a:lnTo>
                  <a:pt x="0" y="47625"/>
                </a:lnTo>
                <a:cubicBezTo>
                  <a:pt x="0" y="31849"/>
                  <a:pt x="12799" y="19050"/>
                  <a:pt x="28575" y="19050"/>
                </a:cubicBezTo>
                <a:lnTo>
                  <a:pt x="49530" y="19050"/>
                </a:lnTo>
                <a:cubicBezTo>
                  <a:pt x="79712" y="19050"/>
                  <a:pt x="109597" y="25003"/>
                  <a:pt x="137458" y="36612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8" name="Text 25"/>
          <p:cNvSpPr/>
          <p:nvPr/>
        </p:nvSpPr>
        <p:spPr>
          <a:xfrm>
            <a:off x="5300133" y="4521200"/>
            <a:ext cx="153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知识库</a:t>
            </a:r>
            <a:endParaRPr lang="en-US" sz="1600" dirty="0"/>
          </a:p>
        </p:txBody>
      </p:sp>
      <p:sp>
        <p:nvSpPr>
          <p:cNvPr id="29" name="Text 26"/>
          <p:cNvSpPr/>
          <p:nvPr/>
        </p:nvSpPr>
        <p:spPr>
          <a:xfrm>
            <a:off x="5300133" y="4876800"/>
            <a:ext cx="1511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科学养猫指南问答</a:t>
            </a:r>
            <a:endParaRPr lang="en-US" sz="1600" dirty="0"/>
          </a:p>
        </p:txBody>
      </p:sp>
      <p:sp>
        <p:nvSpPr>
          <p:cNvPr id="30" name="Shape 27"/>
          <p:cNvSpPr/>
          <p:nvPr/>
        </p:nvSpPr>
        <p:spPr>
          <a:xfrm>
            <a:off x="8314267" y="4318000"/>
            <a:ext cx="3619500" cy="1016000"/>
          </a:xfrm>
          <a:custGeom>
            <a:avLst/>
            <a:gdLst/>
            <a:ahLst/>
            <a:cxnLst/>
            <a:rect l="l" t="t" r="r" b="b"/>
            <a:pathLst>
              <a:path w="3619500" h="1016000">
                <a:moveTo>
                  <a:pt x="101600" y="0"/>
                </a:moveTo>
                <a:lnTo>
                  <a:pt x="3517900" y="0"/>
                </a:lnTo>
                <a:cubicBezTo>
                  <a:pt x="3573975" y="0"/>
                  <a:pt x="3619500" y="45525"/>
                  <a:pt x="3619500" y="101600"/>
                </a:cubicBezTo>
                <a:lnTo>
                  <a:pt x="3619500" y="914400"/>
                </a:lnTo>
                <a:cubicBezTo>
                  <a:pt x="3619500" y="970475"/>
                  <a:pt x="3573975" y="1016000"/>
                  <a:pt x="35179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8517467" y="45212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32" name="Shape 29"/>
          <p:cNvSpPr/>
          <p:nvPr/>
        </p:nvSpPr>
        <p:spPr>
          <a:xfrm>
            <a:off x="8669867" y="4673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9050" y="19050"/>
                </a:moveTo>
                <a:cubicBezTo>
                  <a:pt x="29587" y="19050"/>
                  <a:pt x="38100" y="27563"/>
                  <a:pt x="38100" y="38100"/>
                </a:cubicBezTo>
                <a:lnTo>
                  <a:pt x="38100" y="238125"/>
                </a:lnTo>
                <a:cubicBezTo>
                  <a:pt x="38100" y="243364"/>
                  <a:pt x="42386" y="247650"/>
                  <a:pt x="47625" y="247650"/>
                </a:cubicBezTo>
                <a:lnTo>
                  <a:pt x="285750" y="247650"/>
                </a:lnTo>
                <a:cubicBezTo>
                  <a:pt x="296287" y="247650"/>
                  <a:pt x="304800" y="256163"/>
                  <a:pt x="304800" y="266700"/>
                </a:cubicBezTo>
                <a:cubicBezTo>
                  <a:pt x="304800" y="277237"/>
                  <a:pt x="296287" y="285750"/>
                  <a:pt x="285750" y="285750"/>
                </a:cubicBezTo>
                <a:lnTo>
                  <a:pt x="47625" y="285750"/>
                </a:lnTo>
                <a:cubicBezTo>
                  <a:pt x="21312" y="285750"/>
                  <a:pt x="0" y="264438"/>
                  <a:pt x="0" y="238125"/>
                </a:cubicBezTo>
                <a:lnTo>
                  <a:pt x="0" y="38100"/>
                </a:lnTo>
                <a:cubicBezTo>
                  <a:pt x="0" y="27563"/>
                  <a:pt x="8513" y="19050"/>
                  <a:pt x="19050" y="19050"/>
                </a:cubicBezTo>
                <a:close/>
                <a:moveTo>
                  <a:pt x="76200" y="57150"/>
                </a:moveTo>
                <a:cubicBezTo>
                  <a:pt x="76200" y="46613"/>
                  <a:pt x="84713" y="38100"/>
                  <a:pt x="95250" y="38100"/>
                </a:cubicBezTo>
                <a:lnTo>
                  <a:pt x="209550" y="38100"/>
                </a:lnTo>
                <a:cubicBezTo>
                  <a:pt x="220087" y="38100"/>
                  <a:pt x="228600" y="46613"/>
                  <a:pt x="228600" y="57150"/>
                </a:cubicBezTo>
                <a:cubicBezTo>
                  <a:pt x="228600" y="67687"/>
                  <a:pt x="220087" y="76200"/>
                  <a:pt x="209550" y="76200"/>
                </a:cubicBezTo>
                <a:lnTo>
                  <a:pt x="95250" y="76200"/>
                </a:lnTo>
                <a:cubicBezTo>
                  <a:pt x="84713" y="76200"/>
                  <a:pt x="76200" y="67687"/>
                  <a:pt x="76200" y="57150"/>
                </a:cubicBezTo>
                <a:close/>
                <a:moveTo>
                  <a:pt x="95250" y="104775"/>
                </a:moveTo>
                <a:lnTo>
                  <a:pt x="171450" y="104775"/>
                </a:lnTo>
                <a:cubicBezTo>
                  <a:pt x="181987" y="104775"/>
                  <a:pt x="190500" y="113288"/>
                  <a:pt x="190500" y="123825"/>
                </a:cubicBezTo>
                <a:cubicBezTo>
                  <a:pt x="190500" y="134362"/>
                  <a:pt x="181987" y="142875"/>
                  <a:pt x="171450" y="142875"/>
                </a:cubicBezTo>
                <a:lnTo>
                  <a:pt x="95250" y="142875"/>
                </a:lnTo>
                <a:cubicBezTo>
                  <a:pt x="84713" y="142875"/>
                  <a:pt x="76200" y="134362"/>
                  <a:pt x="76200" y="123825"/>
                </a:cubicBezTo>
                <a:cubicBezTo>
                  <a:pt x="76200" y="113288"/>
                  <a:pt x="84713" y="104775"/>
                  <a:pt x="95250" y="104775"/>
                </a:cubicBezTo>
                <a:close/>
                <a:moveTo>
                  <a:pt x="95250" y="171450"/>
                </a:moveTo>
                <a:lnTo>
                  <a:pt x="247650" y="171450"/>
                </a:lnTo>
                <a:cubicBezTo>
                  <a:pt x="258187" y="171450"/>
                  <a:pt x="266700" y="179963"/>
                  <a:pt x="266700" y="190500"/>
                </a:cubicBezTo>
                <a:cubicBezTo>
                  <a:pt x="266700" y="201037"/>
                  <a:pt x="258187" y="209550"/>
                  <a:pt x="247650" y="209550"/>
                </a:cubicBezTo>
                <a:lnTo>
                  <a:pt x="95250" y="209550"/>
                </a:lnTo>
                <a:cubicBezTo>
                  <a:pt x="84713" y="209550"/>
                  <a:pt x="76200" y="201037"/>
                  <a:pt x="76200" y="190500"/>
                </a:cubicBezTo>
                <a:cubicBezTo>
                  <a:pt x="76200" y="179963"/>
                  <a:pt x="84713" y="171450"/>
                  <a:pt x="95250" y="1714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33" name="Text 30"/>
          <p:cNvSpPr/>
          <p:nvPr/>
        </p:nvSpPr>
        <p:spPr>
          <a:xfrm>
            <a:off x="9330267" y="4521200"/>
            <a:ext cx="153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数据统计</a:t>
            </a:r>
            <a:endParaRPr lang="en-US" sz="1600" dirty="0"/>
          </a:p>
        </p:txBody>
      </p:sp>
      <p:sp>
        <p:nvSpPr>
          <p:cNvPr id="34" name="Text 31"/>
          <p:cNvSpPr/>
          <p:nvPr/>
        </p:nvSpPr>
        <p:spPr>
          <a:xfrm>
            <a:off x="9330267" y="4876800"/>
            <a:ext cx="1511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救助数据洞察分析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2794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技术选型与架构决策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54000" y="2209800"/>
            <a:ext cx="5638800" cy="3352800"/>
          </a:xfrm>
          <a:custGeom>
            <a:avLst/>
            <a:gdLst/>
            <a:ahLst/>
            <a:cxnLst/>
            <a:rect l="l" t="t" r="r" b="b"/>
            <a:pathLst>
              <a:path w="5638800" h="3352800">
                <a:moveTo>
                  <a:pt x="101590" y="0"/>
                </a:moveTo>
                <a:lnTo>
                  <a:pt x="5537210" y="0"/>
                </a:lnTo>
                <a:cubicBezTo>
                  <a:pt x="5593317" y="0"/>
                  <a:pt x="5638800" y="45483"/>
                  <a:pt x="5638800" y="101590"/>
                </a:cubicBezTo>
                <a:lnTo>
                  <a:pt x="5638800" y="3251210"/>
                </a:lnTo>
                <a:cubicBezTo>
                  <a:pt x="5638800" y="3307317"/>
                  <a:pt x="5593317" y="3352800"/>
                  <a:pt x="5537210" y="3352800"/>
                </a:cubicBezTo>
                <a:lnTo>
                  <a:pt x="101590" y="3352800"/>
                </a:lnTo>
                <a:cubicBezTo>
                  <a:pt x="45483" y="3352800"/>
                  <a:pt x="0" y="3307317"/>
                  <a:pt x="0" y="3251210"/>
                </a:cubicBezTo>
                <a:lnTo>
                  <a:pt x="0" y="101590"/>
                </a:lnTo>
                <a:cubicBezTo>
                  <a:pt x="0" y="45521"/>
                  <a:pt x="45521" y="0"/>
                  <a:pt x="10159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5" name="Text 2"/>
          <p:cNvSpPr/>
          <p:nvPr/>
        </p:nvSpPr>
        <p:spPr>
          <a:xfrm>
            <a:off x="558800" y="2514600"/>
            <a:ext cx="518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核心技术栈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558800" y="3124200"/>
            <a:ext cx="5130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后端: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SpringBoot + MyBatis (高效开发，易于扩展)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800" y="39370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前端: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Vue 3 (响应式，移动端体验佳)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800" y="44450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MySQL (成熟稳定，社区支持强)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8800" y="49530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存储: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OSS (专业图床，减轻服务器压力)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6299200" y="1193800"/>
            <a:ext cx="5638800" cy="5384800"/>
          </a:xfrm>
          <a:custGeom>
            <a:avLst/>
            <a:gdLst/>
            <a:ahLst/>
            <a:cxnLst/>
            <a:rect l="l" t="t" r="r" b="b"/>
            <a:pathLst>
              <a:path w="5638800" h="53848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5283189"/>
                </a:lnTo>
                <a:cubicBezTo>
                  <a:pt x="5638800" y="5339307"/>
                  <a:pt x="5593307" y="5384800"/>
                  <a:pt x="5537189" y="5384800"/>
                </a:cubicBezTo>
                <a:lnTo>
                  <a:pt x="101611" y="5384800"/>
                </a:lnTo>
                <a:cubicBezTo>
                  <a:pt x="45493" y="5384800"/>
                  <a:pt x="0" y="5339307"/>
                  <a:pt x="0" y="52831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6604000" y="1498600"/>
            <a:ext cx="518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架构优势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6629400" y="21590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3" name="Text 10"/>
          <p:cNvSpPr/>
          <p:nvPr/>
        </p:nvSpPr>
        <p:spPr>
          <a:xfrm>
            <a:off x="6604000" y="25654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开发效率高: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快速迭代，满足项目周期要求。</a:t>
            </a:r>
            <a:endParaRPr lang="en-US" sz="1600" dirty="0"/>
          </a:p>
        </p:txBody>
      </p:sp>
      <p:sp>
        <p:nvSpPr>
          <p:cNvPr id="14" name="Shape 11"/>
          <p:cNvSpPr/>
          <p:nvPr/>
        </p:nvSpPr>
        <p:spPr>
          <a:xfrm>
            <a:off x="6629400" y="31242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5" name="Text 12"/>
          <p:cNvSpPr/>
          <p:nvPr/>
        </p:nvSpPr>
        <p:spPr>
          <a:xfrm>
            <a:off x="6604000" y="35306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社区成熟: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遇到问题易于查找资料和获得支持。</a:t>
            </a:r>
            <a:endParaRPr lang="en-US" sz="1600" dirty="0"/>
          </a:p>
        </p:txBody>
      </p:sp>
      <p:sp>
        <p:nvSpPr>
          <p:cNvPr id="16" name="Shape 13"/>
          <p:cNvSpPr/>
          <p:nvPr/>
        </p:nvSpPr>
        <p:spPr>
          <a:xfrm>
            <a:off x="6629400" y="40894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7" name="Text 14"/>
          <p:cNvSpPr/>
          <p:nvPr/>
        </p:nvSpPr>
        <p:spPr>
          <a:xfrm>
            <a:off x="6604000" y="4495800"/>
            <a:ext cx="513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易于扩展: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水平扩展能力强，可应对未来用户增长。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6629400" y="50546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01600" y="203200"/>
                </a:moveTo>
                <a:cubicBezTo>
                  <a:pt x="157675" y="203200"/>
                  <a:pt x="203200" y="157675"/>
                  <a:pt x="203200" y="101600"/>
                </a:cubicBezTo>
                <a:cubicBezTo>
                  <a:pt x="203200" y="45525"/>
                  <a:pt x="157675" y="0"/>
                  <a:pt x="101600" y="0"/>
                </a:cubicBezTo>
                <a:cubicBezTo>
                  <a:pt x="45525" y="0"/>
                  <a:pt x="0" y="45525"/>
                  <a:pt x="0" y="101600"/>
                </a:cubicBezTo>
                <a:cubicBezTo>
                  <a:pt x="0" y="157675"/>
                  <a:pt x="45525" y="203200"/>
                  <a:pt x="101600" y="203200"/>
                </a:cubicBezTo>
                <a:close/>
                <a:moveTo>
                  <a:pt x="135096" y="84415"/>
                </a:moveTo>
                <a:lnTo>
                  <a:pt x="103346" y="135215"/>
                </a:lnTo>
                <a:cubicBezTo>
                  <a:pt x="101679" y="137874"/>
                  <a:pt x="98822" y="139541"/>
                  <a:pt x="95687" y="139700"/>
                </a:cubicBezTo>
                <a:cubicBezTo>
                  <a:pt x="92551" y="139859"/>
                  <a:pt x="89535" y="138430"/>
                  <a:pt x="87670" y="135890"/>
                </a:cubicBezTo>
                <a:lnTo>
                  <a:pt x="68620" y="110490"/>
                </a:lnTo>
                <a:cubicBezTo>
                  <a:pt x="65445" y="106283"/>
                  <a:pt x="66318" y="100330"/>
                  <a:pt x="70525" y="97155"/>
                </a:cubicBezTo>
                <a:cubicBezTo>
                  <a:pt x="74732" y="93980"/>
                  <a:pt x="80685" y="94853"/>
                  <a:pt x="83860" y="99060"/>
                </a:cubicBezTo>
                <a:lnTo>
                  <a:pt x="94575" y="113348"/>
                </a:lnTo>
                <a:lnTo>
                  <a:pt x="118943" y="74335"/>
                </a:lnTo>
                <a:cubicBezTo>
                  <a:pt x="121722" y="69890"/>
                  <a:pt x="127595" y="68501"/>
                  <a:pt x="132080" y="71318"/>
                </a:cubicBezTo>
                <a:cubicBezTo>
                  <a:pt x="136565" y="74136"/>
                  <a:pt x="137914" y="79970"/>
                  <a:pt x="135096" y="8445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9" name="Text 16"/>
          <p:cNvSpPr/>
          <p:nvPr/>
        </p:nvSpPr>
        <p:spPr>
          <a:xfrm>
            <a:off x="6604000" y="5461000"/>
            <a:ext cx="51308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安全可靠:</a:t>
            </a:r>
            <a:pPr>
              <a:lnSpc>
                <a:spcPct val="130000"/>
              </a:lnSpc>
            </a:pPr>
            <a:r>
              <a:rPr lang="en-US" sz="16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相比JSP/PHP方案，在安全性和维护性上更具优势。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6350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数据模型与关键表设计</a:t>
            </a:r>
            <a:endParaRPr lang="en-US" sz="1600" dirty="0"/>
          </a:p>
        </p:txBody>
      </p:sp>
      <p:pic>
        <p:nvPicPr>
          <p:cNvPr id="4" name="Image 1" descr="https://kimi-web-img.moonshot.cn/img/facts.net/095f951e113777657fa9ad86f2c04c80d82fc423.jpg">    </p:cNvPr>
          <p:cNvPicPr>
            <a:picLocks noChangeAspect="1"/>
          </p:cNvPicPr>
          <p:nvPr/>
        </p:nvPicPr>
        <p:blipFill>
          <a:blip r:embed="rId2"/>
          <a:srcRect l="5000" r="5000" t="0" b="0"/>
          <a:stretch/>
        </p:blipFill>
        <p:spPr>
          <a:xfrm>
            <a:off x="254000" y="2108200"/>
            <a:ext cx="5689600" cy="3556000"/>
          </a:xfrm>
          <a:prstGeom prst="roundRect">
            <a:avLst>
              <a:gd name="adj" fmla="val 2857"/>
            </a:avLst>
          </a:prstGeom>
        </p:spPr>
      </p:pic>
      <p:sp>
        <p:nvSpPr>
          <p:cNvPr id="5" name="Shape 1"/>
          <p:cNvSpPr/>
          <p:nvPr/>
        </p:nvSpPr>
        <p:spPr>
          <a:xfrm>
            <a:off x="6248400" y="1549400"/>
            <a:ext cx="5689600" cy="1016000"/>
          </a:xfrm>
          <a:custGeom>
            <a:avLst/>
            <a:gdLst/>
            <a:ahLst/>
            <a:cxnLst/>
            <a:rect l="l" t="t" r="r" b="b"/>
            <a:pathLst>
              <a:path w="5689600" h="1016000">
                <a:moveTo>
                  <a:pt x="101600" y="0"/>
                </a:moveTo>
                <a:lnTo>
                  <a:pt x="5588000" y="0"/>
                </a:lnTo>
                <a:cubicBezTo>
                  <a:pt x="5644075" y="0"/>
                  <a:pt x="5689600" y="45525"/>
                  <a:pt x="5689600" y="101600"/>
                </a:cubicBezTo>
                <a:lnTo>
                  <a:pt x="5689600" y="914400"/>
                </a:lnTo>
                <a:cubicBezTo>
                  <a:pt x="5689600" y="970475"/>
                  <a:pt x="5644075" y="1016000"/>
                  <a:pt x="55880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6" name="Text 2"/>
          <p:cNvSpPr/>
          <p:nvPr/>
        </p:nvSpPr>
        <p:spPr>
          <a:xfrm>
            <a:off x="6451600" y="1752600"/>
            <a:ext cx="539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核心表结构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451600" y="2108200"/>
            <a:ext cx="5372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猫信息表、用户表、申请表、回访表等。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6248400" y="2768600"/>
            <a:ext cx="5689600" cy="1016000"/>
          </a:xfrm>
          <a:custGeom>
            <a:avLst/>
            <a:gdLst/>
            <a:ahLst/>
            <a:cxnLst/>
            <a:rect l="l" t="t" r="r" b="b"/>
            <a:pathLst>
              <a:path w="5689600" h="1016000">
                <a:moveTo>
                  <a:pt x="101600" y="0"/>
                </a:moveTo>
                <a:lnTo>
                  <a:pt x="5588000" y="0"/>
                </a:lnTo>
                <a:cubicBezTo>
                  <a:pt x="5644075" y="0"/>
                  <a:pt x="5689600" y="45525"/>
                  <a:pt x="5689600" y="101600"/>
                </a:cubicBezTo>
                <a:lnTo>
                  <a:pt x="5689600" y="914400"/>
                </a:lnTo>
                <a:cubicBezTo>
                  <a:pt x="5689600" y="970475"/>
                  <a:pt x="5644075" y="1016000"/>
                  <a:pt x="55880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9" name="Text 5"/>
          <p:cNvSpPr/>
          <p:nvPr/>
        </p:nvSpPr>
        <p:spPr>
          <a:xfrm>
            <a:off x="6451600" y="2971800"/>
            <a:ext cx="539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数据完整性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51600" y="3327400"/>
            <a:ext cx="5372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使用外键约束和软删除保证数据一致性。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6248400" y="3987800"/>
            <a:ext cx="5689600" cy="1016000"/>
          </a:xfrm>
          <a:custGeom>
            <a:avLst/>
            <a:gdLst/>
            <a:ahLst/>
            <a:cxnLst/>
            <a:rect l="l" t="t" r="r" b="b"/>
            <a:pathLst>
              <a:path w="5689600" h="1016000">
                <a:moveTo>
                  <a:pt x="101600" y="0"/>
                </a:moveTo>
                <a:lnTo>
                  <a:pt x="5588000" y="0"/>
                </a:lnTo>
                <a:cubicBezTo>
                  <a:pt x="5644075" y="0"/>
                  <a:pt x="5689600" y="45525"/>
                  <a:pt x="5689600" y="101600"/>
                </a:cubicBezTo>
                <a:lnTo>
                  <a:pt x="5689600" y="914400"/>
                </a:lnTo>
                <a:cubicBezTo>
                  <a:pt x="5689600" y="970475"/>
                  <a:pt x="5644075" y="1016000"/>
                  <a:pt x="55880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2" name="Text 8"/>
          <p:cNvSpPr/>
          <p:nvPr/>
        </p:nvSpPr>
        <p:spPr>
          <a:xfrm>
            <a:off x="6451600" y="4191000"/>
            <a:ext cx="539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并发控制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451600" y="4546600"/>
            <a:ext cx="5372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采用状态字段+乐观锁机制，防止“超卖”。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6248400" y="5207000"/>
            <a:ext cx="5689600" cy="1016000"/>
          </a:xfrm>
          <a:custGeom>
            <a:avLst/>
            <a:gdLst/>
            <a:ahLst/>
            <a:cxnLst/>
            <a:rect l="l" t="t" r="r" b="b"/>
            <a:pathLst>
              <a:path w="5689600" h="1016000">
                <a:moveTo>
                  <a:pt x="101600" y="0"/>
                </a:moveTo>
                <a:lnTo>
                  <a:pt x="5588000" y="0"/>
                </a:lnTo>
                <a:cubicBezTo>
                  <a:pt x="5644075" y="0"/>
                  <a:pt x="5689600" y="45525"/>
                  <a:pt x="5689600" y="101600"/>
                </a:cubicBezTo>
                <a:lnTo>
                  <a:pt x="5689600" y="914400"/>
                </a:lnTo>
                <a:cubicBezTo>
                  <a:pt x="5689600" y="970475"/>
                  <a:pt x="5644075" y="1016000"/>
                  <a:pt x="5588000" y="1016000"/>
                </a:cubicBezTo>
                <a:lnTo>
                  <a:pt x="101600" y="1016000"/>
                </a:lnTo>
                <a:cubicBezTo>
                  <a:pt x="45525" y="1016000"/>
                  <a:pt x="0" y="970475"/>
                  <a:pt x="0" y="914400"/>
                </a:cubicBezTo>
                <a:lnTo>
                  <a:pt x="0" y="101600"/>
                </a:lnTo>
                <a:cubicBezTo>
                  <a:pt x="0" y="45525"/>
                  <a:pt x="45525" y="0"/>
                  <a:pt x="101600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5" name="Text 11"/>
          <p:cNvSpPr/>
          <p:nvPr/>
        </p:nvSpPr>
        <p:spPr>
          <a:xfrm>
            <a:off x="6451600" y="5410200"/>
            <a:ext cx="5397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扩展性设计</a:t>
            </a:r>
            <a:endParaRPr lang="en-US" sz="1600" dirty="0"/>
          </a:p>
        </p:txBody>
      </p:sp>
      <p:sp>
        <p:nvSpPr>
          <p:cNvPr id="16" name="Text 12"/>
          <p:cNvSpPr/>
          <p:nvPr/>
        </p:nvSpPr>
        <p:spPr>
          <a:xfrm>
            <a:off x="6451600" y="5765800"/>
            <a:ext cx="5372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符合三范式，并预留扩展字段以应对需求变更。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04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5524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核心功能实现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6764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猫档案全生命周期管理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54000" y="3352800"/>
            <a:ext cx="11684000" cy="50800"/>
          </a:xfrm>
          <a:custGeom>
            <a:avLst/>
            <a:gdLst/>
            <a:ahLst/>
            <a:cxnLst/>
            <a:rect l="l" t="t" r="r" b="b"/>
            <a:pathLst>
              <a:path w="11684000" h="50800">
                <a:moveTo>
                  <a:pt x="0" y="0"/>
                </a:moveTo>
                <a:lnTo>
                  <a:pt x="11684000" y="0"/>
                </a:lnTo>
                <a:lnTo>
                  <a:pt x="1168400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5" name="Shape 2"/>
          <p:cNvSpPr/>
          <p:nvPr/>
        </p:nvSpPr>
        <p:spPr>
          <a:xfrm>
            <a:off x="1178454" y="2590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6" name="Shape 3"/>
          <p:cNvSpPr/>
          <p:nvPr/>
        </p:nvSpPr>
        <p:spPr>
          <a:xfrm>
            <a:off x="1451504" y="28448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52400" y="38100"/>
                </a:moveTo>
                <a:cubicBezTo>
                  <a:pt x="152400" y="27563"/>
                  <a:pt x="143887" y="19050"/>
                  <a:pt x="133350" y="19050"/>
                </a:cubicBezTo>
                <a:cubicBezTo>
                  <a:pt x="122813" y="19050"/>
                  <a:pt x="114300" y="27563"/>
                  <a:pt x="114300" y="38100"/>
                </a:cubicBezTo>
                <a:lnTo>
                  <a:pt x="114300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114300" y="171450"/>
                </a:lnTo>
                <a:lnTo>
                  <a:pt x="114300" y="266700"/>
                </a:lnTo>
                <a:cubicBezTo>
                  <a:pt x="114300" y="277237"/>
                  <a:pt x="122813" y="285750"/>
                  <a:pt x="133350" y="285750"/>
                </a:cubicBezTo>
                <a:cubicBezTo>
                  <a:pt x="143887" y="285750"/>
                  <a:pt x="152400" y="277237"/>
                  <a:pt x="152400" y="266700"/>
                </a:cubicBezTo>
                <a:lnTo>
                  <a:pt x="152400" y="171450"/>
                </a:lnTo>
                <a:lnTo>
                  <a:pt x="247650" y="171450"/>
                </a:lnTo>
                <a:cubicBezTo>
                  <a:pt x="258187" y="171450"/>
                  <a:pt x="266700" y="162937"/>
                  <a:pt x="266700" y="152400"/>
                </a:cubicBezTo>
                <a:cubicBezTo>
                  <a:pt x="266700" y="141863"/>
                  <a:pt x="258187" y="133350"/>
                  <a:pt x="247650" y="133350"/>
                </a:cubicBezTo>
                <a:lnTo>
                  <a:pt x="152400" y="133350"/>
                </a:lnTo>
                <a:lnTo>
                  <a:pt x="152400" y="381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1127654" y="35560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救助录入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9204" y="3911600"/>
            <a:ext cx="1511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快速登记基本信息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3433895" y="2590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687895" y="2844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0" y="247650"/>
                </a:moveTo>
                <a:lnTo>
                  <a:pt x="0" y="123825"/>
                </a:lnTo>
                <a:lnTo>
                  <a:pt x="81082" y="123825"/>
                </a:lnTo>
                <a:cubicBezTo>
                  <a:pt x="89118" y="111800"/>
                  <a:pt x="100132" y="101918"/>
                  <a:pt x="113050" y="95250"/>
                </a:cubicBezTo>
                <a:lnTo>
                  <a:pt x="0" y="95250"/>
                </a:lnTo>
                <a:lnTo>
                  <a:pt x="0" y="74831"/>
                </a:lnTo>
                <a:cubicBezTo>
                  <a:pt x="0" y="53816"/>
                  <a:pt x="17085" y="36731"/>
                  <a:pt x="38100" y="36731"/>
                </a:cubicBezTo>
                <a:lnTo>
                  <a:pt x="38160" y="36731"/>
                </a:lnTo>
                <a:cubicBezTo>
                  <a:pt x="38874" y="26849"/>
                  <a:pt x="47089" y="19050"/>
                  <a:pt x="57150" y="19050"/>
                </a:cubicBezTo>
                <a:lnTo>
                  <a:pt x="76200" y="19050"/>
                </a:lnTo>
                <a:cubicBezTo>
                  <a:pt x="86261" y="19050"/>
                  <a:pt x="94476" y="26849"/>
                  <a:pt x="95190" y="36731"/>
                </a:cubicBezTo>
                <a:lnTo>
                  <a:pt x="114300" y="36731"/>
                </a:lnTo>
                <a:lnTo>
                  <a:pt x="144780" y="22562"/>
                </a:lnTo>
                <a:cubicBezTo>
                  <a:pt x="149781" y="20241"/>
                  <a:pt x="155258" y="18990"/>
                  <a:pt x="160794" y="18990"/>
                </a:cubicBezTo>
                <a:lnTo>
                  <a:pt x="266700" y="19050"/>
                </a:lnTo>
                <a:cubicBezTo>
                  <a:pt x="287715" y="19050"/>
                  <a:pt x="304800" y="36135"/>
                  <a:pt x="304800" y="57150"/>
                </a:cubicBezTo>
                <a:lnTo>
                  <a:pt x="304800" y="95250"/>
                </a:lnTo>
                <a:lnTo>
                  <a:pt x="191691" y="95250"/>
                </a:lnTo>
                <a:cubicBezTo>
                  <a:pt x="204609" y="101918"/>
                  <a:pt x="215622" y="111800"/>
                  <a:pt x="223659" y="123825"/>
                </a:cubicBezTo>
                <a:lnTo>
                  <a:pt x="304740" y="123825"/>
                </a:lnTo>
                <a:lnTo>
                  <a:pt x="304740" y="247650"/>
                </a:lnTo>
                <a:cubicBezTo>
                  <a:pt x="304740" y="268665"/>
                  <a:pt x="287655" y="285750"/>
                  <a:pt x="266640" y="285750"/>
                </a:cubicBezTo>
                <a:lnTo>
                  <a:pt x="38100" y="285750"/>
                </a:lnTo>
                <a:cubicBezTo>
                  <a:pt x="17085" y="285750"/>
                  <a:pt x="0" y="268665"/>
                  <a:pt x="0" y="247650"/>
                </a:cubicBezTo>
                <a:close/>
                <a:moveTo>
                  <a:pt x="152400" y="114300"/>
                </a:moveTo>
                <a:cubicBezTo>
                  <a:pt x="131532" y="113627"/>
                  <a:pt x="111954" y="124375"/>
                  <a:pt x="101320" y="142344"/>
                </a:cubicBezTo>
                <a:cubicBezTo>
                  <a:pt x="90687" y="160313"/>
                  <a:pt x="90687" y="182647"/>
                  <a:pt x="101320" y="200616"/>
                </a:cubicBezTo>
                <a:cubicBezTo>
                  <a:pt x="111954" y="218584"/>
                  <a:pt x="131532" y="229333"/>
                  <a:pt x="152400" y="228660"/>
                </a:cubicBezTo>
                <a:cubicBezTo>
                  <a:pt x="173268" y="229333"/>
                  <a:pt x="192846" y="218584"/>
                  <a:pt x="203480" y="200616"/>
                </a:cubicBezTo>
                <a:cubicBezTo>
                  <a:pt x="214113" y="182647"/>
                  <a:pt x="214113" y="160313"/>
                  <a:pt x="203480" y="142344"/>
                </a:cubicBezTo>
                <a:cubicBezTo>
                  <a:pt x="192846" y="124375"/>
                  <a:pt x="173268" y="113627"/>
                  <a:pt x="152400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3383095" y="35560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信息完善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995745" y="39116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上传照片与健康记录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689336" y="2590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5962386" y="28448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38100" y="95250"/>
                </a:moveTo>
                <a:lnTo>
                  <a:pt x="76200" y="95250"/>
                </a:lnTo>
                <a:lnTo>
                  <a:pt x="76200" y="57150"/>
                </a:lnTo>
                <a:lnTo>
                  <a:pt x="38100" y="57150"/>
                </a:lnTo>
                <a:lnTo>
                  <a:pt x="38100" y="95250"/>
                </a:lnTo>
                <a:close/>
                <a:moveTo>
                  <a:pt x="0" y="47625"/>
                </a:moveTo>
                <a:cubicBezTo>
                  <a:pt x="0" y="31849"/>
                  <a:pt x="12799" y="19050"/>
                  <a:pt x="28575" y="19050"/>
                </a:cubicBezTo>
                <a:lnTo>
                  <a:pt x="85725" y="19050"/>
                </a:lnTo>
                <a:cubicBezTo>
                  <a:pt x="101501" y="19050"/>
                  <a:pt x="114300" y="31849"/>
                  <a:pt x="114300" y="47625"/>
                </a:cubicBezTo>
                <a:lnTo>
                  <a:pt x="114300" y="104775"/>
                </a:lnTo>
                <a:cubicBezTo>
                  <a:pt x="114300" y="120551"/>
                  <a:pt x="101501" y="133350"/>
                  <a:pt x="85725" y="133350"/>
                </a:cubicBezTo>
                <a:lnTo>
                  <a:pt x="28575" y="133350"/>
                </a:lnTo>
                <a:cubicBezTo>
                  <a:pt x="12799" y="133350"/>
                  <a:pt x="0" y="120551"/>
                  <a:pt x="0" y="104775"/>
                </a:cubicBezTo>
                <a:lnTo>
                  <a:pt x="0" y="47625"/>
                </a:lnTo>
                <a:close/>
                <a:moveTo>
                  <a:pt x="38100" y="247650"/>
                </a:moveTo>
                <a:lnTo>
                  <a:pt x="76200" y="247650"/>
                </a:lnTo>
                <a:lnTo>
                  <a:pt x="76200" y="209550"/>
                </a:lnTo>
                <a:lnTo>
                  <a:pt x="38100" y="209550"/>
                </a:lnTo>
                <a:lnTo>
                  <a:pt x="38100" y="247650"/>
                </a:lnTo>
                <a:close/>
                <a:moveTo>
                  <a:pt x="0" y="200025"/>
                </a:moveTo>
                <a:cubicBezTo>
                  <a:pt x="0" y="184249"/>
                  <a:pt x="12799" y="171450"/>
                  <a:pt x="28575" y="171450"/>
                </a:cubicBezTo>
                <a:lnTo>
                  <a:pt x="85725" y="171450"/>
                </a:lnTo>
                <a:cubicBezTo>
                  <a:pt x="101501" y="171450"/>
                  <a:pt x="114300" y="184249"/>
                  <a:pt x="114300" y="200025"/>
                </a:cubicBezTo>
                <a:lnTo>
                  <a:pt x="114300" y="257175"/>
                </a:lnTo>
                <a:cubicBezTo>
                  <a:pt x="114300" y="272951"/>
                  <a:pt x="101501" y="285750"/>
                  <a:pt x="85725" y="285750"/>
                </a:cubicBezTo>
                <a:lnTo>
                  <a:pt x="28575" y="285750"/>
                </a:lnTo>
                <a:cubicBezTo>
                  <a:pt x="12799" y="285750"/>
                  <a:pt x="0" y="272951"/>
                  <a:pt x="0" y="257175"/>
                </a:cubicBezTo>
                <a:lnTo>
                  <a:pt x="0" y="200025"/>
                </a:lnTo>
                <a:close/>
                <a:moveTo>
                  <a:pt x="190500" y="57150"/>
                </a:moveTo>
                <a:lnTo>
                  <a:pt x="190500" y="95250"/>
                </a:lnTo>
                <a:lnTo>
                  <a:pt x="228600" y="95250"/>
                </a:lnTo>
                <a:lnTo>
                  <a:pt x="228600" y="57150"/>
                </a:lnTo>
                <a:lnTo>
                  <a:pt x="190500" y="57150"/>
                </a:lnTo>
                <a:close/>
                <a:moveTo>
                  <a:pt x="180975" y="19050"/>
                </a:moveTo>
                <a:lnTo>
                  <a:pt x="238125" y="19050"/>
                </a:lnTo>
                <a:cubicBezTo>
                  <a:pt x="253901" y="19050"/>
                  <a:pt x="266700" y="31849"/>
                  <a:pt x="266700" y="47625"/>
                </a:cubicBezTo>
                <a:lnTo>
                  <a:pt x="266700" y="104775"/>
                </a:lnTo>
                <a:cubicBezTo>
                  <a:pt x="266700" y="120551"/>
                  <a:pt x="253901" y="133350"/>
                  <a:pt x="238125" y="133350"/>
                </a:cubicBezTo>
                <a:lnTo>
                  <a:pt x="180975" y="133350"/>
                </a:lnTo>
                <a:cubicBezTo>
                  <a:pt x="165199" y="133350"/>
                  <a:pt x="152400" y="120551"/>
                  <a:pt x="152400" y="104775"/>
                </a:cubicBezTo>
                <a:lnTo>
                  <a:pt x="152400" y="47625"/>
                </a:lnTo>
                <a:cubicBezTo>
                  <a:pt x="152400" y="31849"/>
                  <a:pt x="165199" y="19050"/>
                  <a:pt x="180975" y="19050"/>
                </a:cubicBezTo>
                <a:close/>
                <a:moveTo>
                  <a:pt x="171450" y="209550"/>
                </a:moveTo>
                <a:cubicBezTo>
                  <a:pt x="160936" y="209550"/>
                  <a:pt x="152400" y="201014"/>
                  <a:pt x="152400" y="190500"/>
                </a:cubicBezTo>
                <a:cubicBezTo>
                  <a:pt x="152400" y="179986"/>
                  <a:pt x="160936" y="171450"/>
                  <a:pt x="171450" y="171450"/>
                </a:cubicBezTo>
                <a:cubicBezTo>
                  <a:pt x="181964" y="171450"/>
                  <a:pt x="190500" y="179986"/>
                  <a:pt x="190500" y="190500"/>
                </a:cubicBezTo>
                <a:cubicBezTo>
                  <a:pt x="190500" y="201014"/>
                  <a:pt x="181964" y="209550"/>
                  <a:pt x="171450" y="209550"/>
                </a:cubicBezTo>
                <a:close/>
                <a:moveTo>
                  <a:pt x="171450" y="247650"/>
                </a:moveTo>
                <a:cubicBezTo>
                  <a:pt x="181987" y="247650"/>
                  <a:pt x="190500" y="256163"/>
                  <a:pt x="190500" y="266700"/>
                </a:cubicBezTo>
                <a:cubicBezTo>
                  <a:pt x="190500" y="277237"/>
                  <a:pt x="181987" y="285750"/>
                  <a:pt x="171450" y="285750"/>
                </a:cubicBezTo>
                <a:cubicBezTo>
                  <a:pt x="160913" y="285750"/>
                  <a:pt x="152400" y="277237"/>
                  <a:pt x="152400" y="266700"/>
                </a:cubicBezTo>
                <a:cubicBezTo>
                  <a:pt x="152400" y="256163"/>
                  <a:pt x="160913" y="247650"/>
                  <a:pt x="171450" y="247650"/>
                </a:cubicBezTo>
                <a:close/>
                <a:moveTo>
                  <a:pt x="228600" y="266700"/>
                </a:moveTo>
                <a:cubicBezTo>
                  <a:pt x="228600" y="256163"/>
                  <a:pt x="237113" y="247650"/>
                  <a:pt x="247650" y="247650"/>
                </a:cubicBezTo>
                <a:cubicBezTo>
                  <a:pt x="258187" y="247650"/>
                  <a:pt x="266700" y="256163"/>
                  <a:pt x="266700" y="266700"/>
                </a:cubicBezTo>
                <a:cubicBezTo>
                  <a:pt x="266700" y="277237"/>
                  <a:pt x="258187" y="285750"/>
                  <a:pt x="247650" y="285750"/>
                </a:cubicBezTo>
                <a:cubicBezTo>
                  <a:pt x="237113" y="285750"/>
                  <a:pt x="228600" y="277237"/>
                  <a:pt x="228600" y="266700"/>
                </a:cubicBezTo>
                <a:close/>
                <a:moveTo>
                  <a:pt x="247650" y="209550"/>
                </a:moveTo>
                <a:cubicBezTo>
                  <a:pt x="237136" y="209550"/>
                  <a:pt x="228600" y="201014"/>
                  <a:pt x="228600" y="190500"/>
                </a:cubicBezTo>
                <a:cubicBezTo>
                  <a:pt x="228600" y="179986"/>
                  <a:pt x="237136" y="171450"/>
                  <a:pt x="247650" y="171450"/>
                </a:cubicBezTo>
                <a:cubicBezTo>
                  <a:pt x="258164" y="171450"/>
                  <a:pt x="266700" y="179986"/>
                  <a:pt x="266700" y="190500"/>
                </a:cubicBezTo>
                <a:cubicBezTo>
                  <a:pt x="266700" y="201014"/>
                  <a:pt x="258164" y="209550"/>
                  <a:pt x="247650" y="209550"/>
                </a:cubicBezTo>
                <a:close/>
                <a:moveTo>
                  <a:pt x="228600" y="228600"/>
                </a:moveTo>
                <a:cubicBezTo>
                  <a:pt x="228600" y="239114"/>
                  <a:pt x="220064" y="247650"/>
                  <a:pt x="209550" y="247650"/>
                </a:cubicBezTo>
                <a:cubicBezTo>
                  <a:pt x="199036" y="247650"/>
                  <a:pt x="190500" y="239114"/>
                  <a:pt x="190500" y="228600"/>
                </a:cubicBezTo>
                <a:cubicBezTo>
                  <a:pt x="190500" y="218086"/>
                  <a:pt x="199036" y="209550"/>
                  <a:pt x="209550" y="209550"/>
                </a:cubicBezTo>
                <a:cubicBezTo>
                  <a:pt x="220064" y="209550"/>
                  <a:pt x="228600" y="218086"/>
                  <a:pt x="228600" y="2286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Text 12"/>
          <p:cNvSpPr/>
          <p:nvPr/>
        </p:nvSpPr>
        <p:spPr>
          <a:xfrm>
            <a:off x="5638536" y="35560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生成档案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5162286" y="3911600"/>
            <a:ext cx="1866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生成唯一编号与二维码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7944776" y="2590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8" name="Shape 15"/>
          <p:cNvSpPr/>
          <p:nvPr/>
        </p:nvSpPr>
        <p:spPr>
          <a:xfrm>
            <a:off x="8198776" y="2844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9653" y="21610"/>
                </a:moveTo>
                <a:cubicBezTo>
                  <a:pt x="86142" y="26134"/>
                  <a:pt x="87690" y="35064"/>
                  <a:pt x="83165" y="41493"/>
                </a:cubicBezTo>
                <a:lnTo>
                  <a:pt x="49828" y="89118"/>
                </a:lnTo>
                <a:cubicBezTo>
                  <a:pt x="47387" y="92571"/>
                  <a:pt x="43577" y="94774"/>
                  <a:pt x="39350" y="95131"/>
                </a:cubicBezTo>
                <a:cubicBezTo>
                  <a:pt x="35123" y="95488"/>
                  <a:pt x="30956" y="94059"/>
                  <a:pt x="27980" y="91083"/>
                </a:cubicBezTo>
                <a:lnTo>
                  <a:pt x="4167" y="67270"/>
                </a:lnTo>
                <a:cubicBezTo>
                  <a:pt x="-1369" y="61674"/>
                  <a:pt x="-1369" y="52626"/>
                  <a:pt x="4167" y="47030"/>
                </a:cubicBezTo>
                <a:cubicBezTo>
                  <a:pt x="9704" y="41434"/>
                  <a:pt x="18812" y="41493"/>
                  <a:pt x="24408" y="47030"/>
                </a:cubicBezTo>
                <a:lnTo>
                  <a:pt x="36195" y="58817"/>
                </a:lnTo>
                <a:lnTo>
                  <a:pt x="59769" y="25122"/>
                </a:lnTo>
                <a:cubicBezTo>
                  <a:pt x="64294" y="18633"/>
                  <a:pt x="73223" y="17085"/>
                  <a:pt x="79653" y="21610"/>
                </a:cubicBezTo>
                <a:close/>
                <a:moveTo>
                  <a:pt x="79653" y="116860"/>
                </a:moveTo>
                <a:cubicBezTo>
                  <a:pt x="86142" y="121384"/>
                  <a:pt x="87690" y="130314"/>
                  <a:pt x="83165" y="136743"/>
                </a:cubicBezTo>
                <a:lnTo>
                  <a:pt x="49828" y="184368"/>
                </a:lnTo>
                <a:cubicBezTo>
                  <a:pt x="47387" y="187821"/>
                  <a:pt x="43577" y="190024"/>
                  <a:pt x="39350" y="190381"/>
                </a:cubicBezTo>
                <a:cubicBezTo>
                  <a:pt x="35123" y="190738"/>
                  <a:pt x="30956" y="189309"/>
                  <a:pt x="27980" y="186333"/>
                </a:cubicBezTo>
                <a:lnTo>
                  <a:pt x="4167" y="162520"/>
                </a:lnTo>
                <a:cubicBezTo>
                  <a:pt x="-1429" y="156924"/>
                  <a:pt x="-1429" y="147876"/>
                  <a:pt x="4167" y="142339"/>
                </a:cubicBezTo>
                <a:cubicBezTo>
                  <a:pt x="9763" y="136803"/>
                  <a:pt x="18812" y="136743"/>
                  <a:pt x="24348" y="142339"/>
                </a:cubicBezTo>
                <a:lnTo>
                  <a:pt x="36135" y="154126"/>
                </a:lnTo>
                <a:lnTo>
                  <a:pt x="59710" y="120432"/>
                </a:lnTo>
                <a:cubicBezTo>
                  <a:pt x="64234" y="113943"/>
                  <a:pt x="73164" y="112395"/>
                  <a:pt x="79593" y="116919"/>
                </a:cubicBezTo>
                <a:close/>
                <a:moveTo>
                  <a:pt x="133350" y="57150"/>
                </a:moveTo>
                <a:cubicBezTo>
                  <a:pt x="133350" y="46613"/>
                  <a:pt x="141863" y="38100"/>
                  <a:pt x="152400" y="38100"/>
                </a:cubicBezTo>
                <a:lnTo>
                  <a:pt x="285750" y="38100"/>
                </a:lnTo>
                <a:cubicBezTo>
                  <a:pt x="296287" y="38100"/>
                  <a:pt x="304800" y="46613"/>
                  <a:pt x="304800" y="57150"/>
                </a:cubicBezTo>
                <a:cubicBezTo>
                  <a:pt x="304800" y="67687"/>
                  <a:pt x="296287" y="76200"/>
                  <a:pt x="285750" y="76200"/>
                </a:cubicBezTo>
                <a:lnTo>
                  <a:pt x="152400" y="76200"/>
                </a:lnTo>
                <a:cubicBezTo>
                  <a:pt x="141863" y="76200"/>
                  <a:pt x="133350" y="67687"/>
                  <a:pt x="133350" y="57150"/>
                </a:cubicBezTo>
                <a:close/>
                <a:moveTo>
                  <a:pt x="133350" y="152400"/>
                </a:moveTo>
                <a:cubicBezTo>
                  <a:pt x="133350" y="141863"/>
                  <a:pt x="141863" y="133350"/>
                  <a:pt x="152400" y="133350"/>
                </a:cubicBezTo>
                <a:lnTo>
                  <a:pt x="285750" y="133350"/>
                </a:lnTo>
                <a:cubicBezTo>
                  <a:pt x="296287" y="133350"/>
                  <a:pt x="304800" y="141863"/>
                  <a:pt x="304800" y="152400"/>
                </a:cubicBezTo>
                <a:cubicBezTo>
                  <a:pt x="304800" y="162937"/>
                  <a:pt x="296287" y="171450"/>
                  <a:pt x="285750" y="171450"/>
                </a:cubicBezTo>
                <a:lnTo>
                  <a:pt x="152400" y="171450"/>
                </a:lnTo>
                <a:cubicBezTo>
                  <a:pt x="141863" y="171450"/>
                  <a:pt x="133350" y="162937"/>
                  <a:pt x="133350" y="152400"/>
                </a:cubicBezTo>
                <a:close/>
                <a:moveTo>
                  <a:pt x="95250" y="247650"/>
                </a:moveTo>
                <a:cubicBezTo>
                  <a:pt x="95250" y="237113"/>
                  <a:pt x="103763" y="228600"/>
                  <a:pt x="114300" y="228600"/>
                </a:cubicBezTo>
                <a:lnTo>
                  <a:pt x="285750" y="228600"/>
                </a:lnTo>
                <a:cubicBezTo>
                  <a:pt x="296287" y="228600"/>
                  <a:pt x="304800" y="237113"/>
                  <a:pt x="304800" y="247650"/>
                </a:cubicBezTo>
                <a:cubicBezTo>
                  <a:pt x="304800" y="258187"/>
                  <a:pt x="296287" y="266700"/>
                  <a:pt x="285750" y="266700"/>
                </a:cubicBezTo>
                <a:lnTo>
                  <a:pt x="114300" y="266700"/>
                </a:lnTo>
                <a:cubicBezTo>
                  <a:pt x="103763" y="266700"/>
                  <a:pt x="95250" y="258187"/>
                  <a:pt x="95250" y="247650"/>
                </a:cubicBezTo>
                <a:close/>
                <a:moveTo>
                  <a:pt x="38100" y="223838"/>
                </a:moveTo>
                <a:cubicBezTo>
                  <a:pt x="51242" y="223838"/>
                  <a:pt x="61912" y="234508"/>
                  <a:pt x="61912" y="247650"/>
                </a:cubicBezTo>
                <a:cubicBezTo>
                  <a:pt x="61912" y="260792"/>
                  <a:pt x="51242" y="271463"/>
                  <a:pt x="38100" y="271463"/>
                </a:cubicBezTo>
                <a:cubicBezTo>
                  <a:pt x="24958" y="271463"/>
                  <a:pt x="14288" y="260792"/>
                  <a:pt x="14288" y="247650"/>
                </a:cubicBezTo>
                <a:cubicBezTo>
                  <a:pt x="14288" y="234508"/>
                  <a:pt x="24958" y="223838"/>
                  <a:pt x="38100" y="22383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6"/>
          <p:cNvSpPr/>
          <p:nvPr/>
        </p:nvSpPr>
        <p:spPr>
          <a:xfrm>
            <a:off x="7893976" y="35560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状态跟踪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7506626" y="39116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时间轴展示状态变化</a:t>
            </a:r>
            <a:endParaRPr lang="en-US" sz="1600" dirty="0"/>
          </a:p>
        </p:txBody>
      </p:sp>
      <p:sp>
        <p:nvSpPr>
          <p:cNvPr id="21" name="Shape 18"/>
          <p:cNvSpPr/>
          <p:nvPr/>
        </p:nvSpPr>
        <p:spPr>
          <a:xfrm>
            <a:off x="10200217" y="25908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22" name="Shape 19"/>
          <p:cNvSpPr/>
          <p:nvPr/>
        </p:nvSpPr>
        <p:spPr>
          <a:xfrm>
            <a:off x="10454217" y="28448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38100" y="38100"/>
                </a:moveTo>
                <a:cubicBezTo>
                  <a:pt x="38100" y="17085"/>
                  <a:pt x="55185" y="0"/>
                  <a:pt x="76200" y="0"/>
                </a:cubicBezTo>
                <a:lnTo>
                  <a:pt x="203299" y="0"/>
                </a:lnTo>
                <a:cubicBezTo>
                  <a:pt x="213420" y="0"/>
                  <a:pt x="223123" y="3989"/>
                  <a:pt x="230267" y="11132"/>
                </a:cubicBezTo>
                <a:lnTo>
                  <a:pt x="255568" y="36433"/>
                </a:lnTo>
                <a:cubicBezTo>
                  <a:pt x="262711" y="43577"/>
                  <a:pt x="266700" y="53280"/>
                  <a:pt x="266700" y="63401"/>
                </a:cubicBezTo>
                <a:lnTo>
                  <a:pt x="266700" y="85725"/>
                </a:lnTo>
                <a:lnTo>
                  <a:pt x="38100" y="85725"/>
                </a:lnTo>
                <a:lnTo>
                  <a:pt x="38100" y="38100"/>
                </a:lnTo>
                <a:close/>
                <a:moveTo>
                  <a:pt x="0" y="152400"/>
                </a:moveTo>
                <a:cubicBezTo>
                  <a:pt x="0" y="131385"/>
                  <a:pt x="17085" y="114300"/>
                  <a:pt x="38100" y="114300"/>
                </a:cubicBezTo>
                <a:lnTo>
                  <a:pt x="266700" y="114300"/>
                </a:lnTo>
                <a:cubicBezTo>
                  <a:pt x="287715" y="114300"/>
                  <a:pt x="304800" y="131385"/>
                  <a:pt x="304800" y="152400"/>
                </a:cubicBezTo>
                <a:lnTo>
                  <a:pt x="304800" y="209550"/>
                </a:lnTo>
                <a:cubicBezTo>
                  <a:pt x="304800" y="220087"/>
                  <a:pt x="296287" y="228600"/>
                  <a:pt x="285750" y="228600"/>
                </a:cubicBezTo>
                <a:lnTo>
                  <a:pt x="266700" y="228600"/>
                </a:lnTo>
                <a:lnTo>
                  <a:pt x="266700" y="266700"/>
                </a:lnTo>
                <a:cubicBezTo>
                  <a:pt x="266700" y="287715"/>
                  <a:pt x="249615" y="304800"/>
                  <a:pt x="228600" y="304800"/>
                </a:cubicBezTo>
                <a:lnTo>
                  <a:pt x="76200" y="304800"/>
                </a:lnTo>
                <a:cubicBezTo>
                  <a:pt x="55185" y="304800"/>
                  <a:pt x="38100" y="287715"/>
                  <a:pt x="38100" y="266700"/>
                </a:cubicBezTo>
                <a:lnTo>
                  <a:pt x="38100" y="228600"/>
                </a:lnTo>
                <a:lnTo>
                  <a:pt x="19050" y="228600"/>
                </a:lnTo>
                <a:cubicBezTo>
                  <a:pt x="8513" y="228600"/>
                  <a:pt x="0" y="220087"/>
                  <a:pt x="0" y="209550"/>
                </a:cubicBezTo>
                <a:lnTo>
                  <a:pt x="0" y="152400"/>
                </a:lnTo>
                <a:close/>
                <a:moveTo>
                  <a:pt x="76200" y="247650"/>
                </a:moveTo>
                <a:lnTo>
                  <a:pt x="76200" y="266700"/>
                </a:lnTo>
                <a:lnTo>
                  <a:pt x="228600" y="266700"/>
                </a:lnTo>
                <a:lnTo>
                  <a:pt x="228600" y="209550"/>
                </a:lnTo>
                <a:lnTo>
                  <a:pt x="76200" y="209550"/>
                </a:lnTo>
                <a:lnTo>
                  <a:pt x="76200" y="247650"/>
                </a:lnTo>
                <a:close/>
                <a:moveTo>
                  <a:pt x="271463" y="161925"/>
                </a:moveTo>
                <a:cubicBezTo>
                  <a:pt x="271463" y="154040"/>
                  <a:pt x="265060" y="147638"/>
                  <a:pt x="257175" y="147638"/>
                </a:cubicBezTo>
                <a:cubicBezTo>
                  <a:pt x="249290" y="147638"/>
                  <a:pt x="242888" y="154040"/>
                  <a:pt x="242888" y="161925"/>
                </a:cubicBezTo>
                <a:cubicBezTo>
                  <a:pt x="242888" y="169810"/>
                  <a:pt x="249290" y="176212"/>
                  <a:pt x="257175" y="176212"/>
                </a:cubicBezTo>
                <a:cubicBezTo>
                  <a:pt x="265060" y="176212"/>
                  <a:pt x="271463" y="169810"/>
                  <a:pt x="271463" y="16192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3" name="Text 20"/>
          <p:cNvSpPr/>
          <p:nvPr/>
        </p:nvSpPr>
        <p:spPr>
          <a:xfrm>
            <a:off x="10149417" y="35560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物资输出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9762067" y="3911600"/>
            <a:ext cx="1689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支持批量导入与打印</a:t>
            </a:r>
            <a:endParaRPr lang="en-US" sz="1600" dirty="0"/>
          </a:p>
        </p:txBody>
      </p:sp>
      <p:sp>
        <p:nvSpPr>
          <p:cNvPr id="25" name="Shape 22"/>
          <p:cNvSpPr/>
          <p:nvPr/>
        </p:nvSpPr>
        <p:spPr>
          <a:xfrm>
            <a:off x="254000" y="4572000"/>
            <a:ext cx="11684000" cy="609600"/>
          </a:xfrm>
          <a:custGeom>
            <a:avLst/>
            <a:gdLst/>
            <a:ahLst/>
            <a:cxnLst/>
            <a:rect l="l" t="t" r="r" b="b"/>
            <a:pathLst>
              <a:path w="11684000" h="609600">
                <a:moveTo>
                  <a:pt x="101602" y="0"/>
                </a:moveTo>
                <a:lnTo>
                  <a:pt x="11582398" y="0"/>
                </a:lnTo>
                <a:cubicBezTo>
                  <a:pt x="11638511" y="0"/>
                  <a:pt x="11684000" y="45489"/>
                  <a:pt x="11684000" y="101602"/>
                </a:cubicBezTo>
                <a:lnTo>
                  <a:pt x="11684000" y="507998"/>
                </a:lnTo>
                <a:cubicBezTo>
                  <a:pt x="11684000" y="564111"/>
                  <a:pt x="11638511" y="609600"/>
                  <a:pt x="11582398" y="609600"/>
                </a:cubicBezTo>
                <a:lnTo>
                  <a:pt x="101602" y="609600"/>
                </a:lnTo>
                <a:cubicBezTo>
                  <a:pt x="45489" y="609600"/>
                  <a:pt x="0" y="564111"/>
                  <a:pt x="0" y="507998"/>
                </a:cubicBezTo>
                <a:lnTo>
                  <a:pt x="0" y="101602"/>
                </a:lnTo>
                <a:cubicBezTo>
                  <a:pt x="0" y="45526"/>
                  <a:pt x="45526" y="0"/>
                  <a:pt x="101602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26" name="Text 23"/>
          <p:cNvSpPr/>
          <p:nvPr/>
        </p:nvSpPr>
        <p:spPr>
          <a:xfrm>
            <a:off x="355600" y="4724400"/>
            <a:ext cx="114808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36415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通过时间轴清晰展示每只猫的状态变化，有效避免重复救助，并为后续数据分析提供完整依据。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2319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领养流程与防冲突机制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209550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前端申请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2156883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系统锁定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104217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后台审核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051550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协议签署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998884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物流跟踪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9946217" y="2044700"/>
            <a:ext cx="20320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回访闭环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973667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1151467" y="25527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0" y="25400"/>
                </a:moveTo>
                <a:cubicBezTo>
                  <a:pt x="0" y="11390"/>
                  <a:pt x="11390" y="0"/>
                  <a:pt x="25400" y="0"/>
                </a:cubicBezTo>
                <a:lnTo>
                  <a:pt x="84733" y="0"/>
                </a:lnTo>
                <a:cubicBezTo>
                  <a:pt x="91480" y="0"/>
                  <a:pt x="97949" y="2659"/>
                  <a:pt x="102711" y="7422"/>
                </a:cubicBezTo>
                <a:lnTo>
                  <a:pt x="144978" y="49728"/>
                </a:lnTo>
                <a:cubicBezTo>
                  <a:pt x="149741" y="54491"/>
                  <a:pt x="152400" y="60960"/>
                  <a:pt x="152400" y="67707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25400"/>
                </a:lnTo>
                <a:close/>
                <a:moveTo>
                  <a:pt x="82550" y="23217"/>
                </a:moveTo>
                <a:lnTo>
                  <a:pt x="82550" y="60325"/>
                </a:lnTo>
                <a:cubicBezTo>
                  <a:pt x="82550" y="65603"/>
                  <a:pt x="86797" y="69850"/>
                  <a:pt x="92075" y="69850"/>
                </a:cubicBezTo>
                <a:lnTo>
                  <a:pt x="129183" y="69850"/>
                </a:lnTo>
                <a:lnTo>
                  <a:pt x="82550" y="23217"/>
                </a:lnTo>
                <a:close/>
                <a:moveTo>
                  <a:pt x="47625" y="101600"/>
                </a:moveTo>
                <a:cubicBezTo>
                  <a:pt x="42347" y="101600"/>
                  <a:pt x="38100" y="105847"/>
                  <a:pt x="38100" y="111125"/>
                </a:cubicBezTo>
                <a:cubicBezTo>
                  <a:pt x="38100" y="116403"/>
                  <a:pt x="42347" y="120650"/>
                  <a:pt x="47625" y="120650"/>
                </a:cubicBezTo>
                <a:lnTo>
                  <a:pt x="104775" y="120650"/>
                </a:lnTo>
                <a:cubicBezTo>
                  <a:pt x="110053" y="120650"/>
                  <a:pt x="114300" y="116403"/>
                  <a:pt x="114300" y="111125"/>
                </a:cubicBezTo>
                <a:cubicBezTo>
                  <a:pt x="114300" y="105847"/>
                  <a:pt x="110053" y="101600"/>
                  <a:pt x="104775" y="101600"/>
                </a:cubicBezTo>
                <a:lnTo>
                  <a:pt x="47625" y="101600"/>
                </a:lnTo>
                <a:close/>
                <a:moveTo>
                  <a:pt x="47625" y="139700"/>
                </a:moveTo>
                <a:cubicBezTo>
                  <a:pt x="42347" y="139700"/>
                  <a:pt x="38100" y="143947"/>
                  <a:pt x="38100" y="149225"/>
                </a:cubicBezTo>
                <a:cubicBezTo>
                  <a:pt x="38100" y="154503"/>
                  <a:pt x="42347" y="158750"/>
                  <a:pt x="47625" y="158750"/>
                </a:cubicBezTo>
                <a:lnTo>
                  <a:pt x="104775" y="158750"/>
                </a:lnTo>
                <a:cubicBezTo>
                  <a:pt x="110053" y="158750"/>
                  <a:pt x="114300" y="154503"/>
                  <a:pt x="114300" y="149225"/>
                </a:cubicBezTo>
                <a:cubicBezTo>
                  <a:pt x="114300" y="143947"/>
                  <a:pt x="110053" y="139700"/>
                  <a:pt x="104775" y="139700"/>
                </a:cubicBezTo>
                <a:lnTo>
                  <a:pt x="47625" y="1397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2201333" y="262890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0"/>
                </a:lnTo>
                <a:lnTo>
                  <a:pt x="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13" name="Shape 10"/>
          <p:cNvSpPr/>
          <p:nvPr/>
        </p:nvSpPr>
        <p:spPr>
          <a:xfrm>
            <a:off x="2921000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14" name="Shape 11"/>
          <p:cNvSpPr/>
          <p:nvPr/>
        </p:nvSpPr>
        <p:spPr>
          <a:xfrm>
            <a:off x="3098800" y="2552700"/>
            <a:ext cx="152400" cy="203200"/>
          </a:xfrm>
          <a:custGeom>
            <a:avLst/>
            <a:gdLst/>
            <a:ahLst/>
            <a:cxnLst/>
            <a:rect l="l" t="t" r="r" b="b"/>
            <a:pathLst>
              <a:path w="152400" h="203200">
                <a:moveTo>
                  <a:pt x="50800" y="38100"/>
                </a:moveTo>
                <a:lnTo>
                  <a:pt x="50800" y="63500"/>
                </a:lnTo>
                <a:lnTo>
                  <a:pt x="101600" y="63500"/>
                </a:lnTo>
                <a:lnTo>
                  <a:pt x="101600" y="38100"/>
                </a:lnTo>
                <a:cubicBezTo>
                  <a:pt x="101600" y="24090"/>
                  <a:pt x="90210" y="12700"/>
                  <a:pt x="76200" y="12700"/>
                </a:cubicBezTo>
                <a:cubicBezTo>
                  <a:pt x="62190" y="12700"/>
                  <a:pt x="50800" y="24090"/>
                  <a:pt x="50800" y="38100"/>
                </a:cubicBezTo>
                <a:close/>
                <a:moveTo>
                  <a:pt x="25400" y="63500"/>
                </a:moveTo>
                <a:lnTo>
                  <a:pt x="25400" y="38100"/>
                </a:lnTo>
                <a:cubicBezTo>
                  <a:pt x="25400" y="10041"/>
                  <a:pt x="48141" y="-12700"/>
                  <a:pt x="76200" y="-12700"/>
                </a:cubicBezTo>
                <a:cubicBezTo>
                  <a:pt x="104259" y="-12700"/>
                  <a:pt x="127000" y="10041"/>
                  <a:pt x="127000" y="38100"/>
                </a:cubicBezTo>
                <a:lnTo>
                  <a:pt x="127000" y="63500"/>
                </a:lnTo>
                <a:cubicBezTo>
                  <a:pt x="141010" y="63500"/>
                  <a:pt x="152400" y="74890"/>
                  <a:pt x="152400" y="88900"/>
                </a:cubicBezTo>
                <a:lnTo>
                  <a:pt x="152400" y="177800"/>
                </a:lnTo>
                <a:cubicBezTo>
                  <a:pt x="152400" y="191810"/>
                  <a:pt x="141010" y="203200"/>
                  <a:pt x="127000" y="203200"/>
                </a:cubicBezTo>
                <a:lnTo>
                  <a:pt x="25400" y="203200"/>
                </a:lnTo>
                <a:cubicBezTo>
                  <a:pt x="11390" y="203200"/>
                  <a:pt x="0" y="191810"/>
                  <a:pt x="0" y="177800"/>
                </a:cubicBezTo>
                <a:lnTo>
                  <a:pt x="0" y="88900"/>
                </a:lnTo>
                <a:cubicBezTo>
                  <a:pt x="0" y="74890"/>
                  <a:pt x="11390" y="63500"/>
                  <a:pt x="25400" y="635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5" name="Shape 12"/>
          <p:cNvSpPr/>
          <p:nvPr/>
        </p:nvSpPr>
        <p:spPr>
          <a:xfrm>
            <a:off x="4148667" y="262890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0"/>
                </a:lnTo>
                <a:lnTo>
                  <a:pt x="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16" name="Shape 13"/>
          <p:cNvSpPr/>
          <p:nvPr/>
        </p:nvSpPr>
        <p:spPr>
          <a:xfrm>
            <a:off x="4868333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17" name="Shape 14"/>
          <p:cNvSpPr/>
          <p:nvPr/>
        </p:nvSpPr>
        <p:spPr>
          <a:xfrm>
            <a:off x="4995333" y="2552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53975" y="50800"/>
                </a:moveTo>
                <a:cubicBezTo>
                  <a:pt x="53975" y="24515"/>
                  <a:pt x="75315" y="3175"/>
                  <a:pt x="101600" y="3175"/>
                </a:cubicBezTo>
                <a:cubicBezTo>
                  <a:pt x="127885" y="3175"/>
                  <a:pt x="149225" y="24515"/>
                  <a:pt x="149225" y="50800"/>
                </a:cubicBezTo>
                <a:cubicBezTo>
                  <a:pt x="149225" y="77085"/>
                  <a:pt x="127885" y="98425"/>
                  <a:pt x="101600" y="98425"/>
                </a:cubicBezTo>
                <a:cubicBezTo>
                  <a:pt x="75315" y="98425"/>
                  <a:pt x="53975" y="77085"/>
                  <a:pt x="53975" y="50800"/>
                </a:cubicBezTo>
                <a:close/>
                <a:moveTo>
                  <a:pt x="19050" y="191413"/>
                </a:moveTo>
                <a:cubicBezTo>
                  <a:pt x="19050" y="152321"/>
                  <a:pt x="50721" y="120650"/>
                  <a:pt x="89813" y="120650"/>
                </a:cubicBezTo>
                <a:lnTo>
                  <a:pt x="113387" y="120650"/>
                </a:lnTo>
                <a:cubicBezTo>
                  <a:pt x="152479" y="120650"/>
                  <a:pt x="184150" y="152321"/>
                  <a:pt x="184150" y="191413"/>
                </a:cubicBezTo>
                <a:cubicBezTo>
                  <a:pt x="184150" y="197922"/>
                  <a:pt x="178872" y="203200"/>
                  <a:pt x="172363" y="203200"/>
                </a:cubicBezTo>
                <a:lnTo>
                  <a:pt x="30837" y="203200"/>
                </a:lnTo>
                <a:cubicBezTo>
                  <a:pt x="24328" y="203200"/>
                  <a:pt x="19050" y="197922"/>
                  <a:pt x="19050" y="191413"/>
                </a:cubicBezTo>
                <a:close/>
                <a:moveTo>
                  <a:pt x="243046" y="52665"/>
                </a:moveTo>
                <a:lnTo>
                  <a:pt x="211296" y="103465"/>
                </a:lnTo>
                <a:cubicBezTo>
                  <a:pt x="209629" y="106124"/>
                  <a:pt x="206772" y="107791"/>
                  <a:pt x="203637" y="107950"/>
                </a:cubicBezTo>
                <a:cubicBezTo>
                  <a:pt x="200501" y="108109"/>
                  <a:pt x="197485" y="106680"/>
                  <a:pt x="195620" y="104140"/>
                </a:cubicBezTo>
                <a:lnTo>
                  <a:pt x="176570" y="78740"/>
                </a:lnTo>
                <a:cubicBezTo>
                  <a:pt x="173395" y="74533"/>
                  <a:pt x="174268" y="68580"/>
                  <a:pt x="178475" y="65405"/>
                </a:cubicBezTo>
                <a:cubicBezTo>
                  <a:pt x="182682" y="62230"/>
                  <a:pt x="188635" y="63103"/>
                  <a:pt x="191810" y="67310"/>
                </a:cubicBezTo>
                <a:lnTo>
                  <a:pt x="202525" y="81598"/>
                </a:lnTo>
                <a:lnTo>
                  <a:pt x="226893" y="42585"/>
                </a:lnTo>
                <a:cubicBezTo>
                  <a:pt x="229672" y="38140"/>
                  <a:pt x="235545" y="36751"/>
                  <a:pt x="240030" y="39568"/>
                </a:cubicBezTo>
                <a:cubicBezTo>
                  <a:pt x="244515" y="42386"/>
                  <a:pt x="245864" y="48220"/>
                  <a:pt x="243046" y="5270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8" name="Shape 15"/>
          <p:cNvSpPr/>
          <p:nvPr/>
        </p:nvSpPr>
        <p:spPr>
          <a:xfrm>
            <a:off x="6096000" y="262890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0"/>
                </a:lnTo>
                <a:lnTo>
                  <a:pt x="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19" name="Shape 16"/>
          <p:cNvSpPr/>
          <p:nvPr/>
        </p:nvSpPr>
        <p:spPr>
          <a:xfrm>
            <a:off x="6815667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6942667" y="2552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25440" y="25400"/>
                </a:moveTo>
                <a:cubicBezTo>
                  <a:pt x="25440" y="11390"/>
                  <a:pt x="36830" y="0"/>
                  <a:pt x="50840" y="0"/>
                </a:cubicBezTo>
                <a:lnTo>
                  <a:pt x="110173" y="0"/>
                </a:lnTo>
                <a:cubicBezTo>
                  <a:pt x="116919" y="0"/>
                  <a:pt x="123388" y="2659"/>
                  <a:pt x="128151" y="7422"/>
                </a:cubicBezTo>
                <a:lnTo>
                  <a:pt x="170378" y="49728"/>
                </a:lnTo>
                <a:cubicBezTo>
                  <a:pt x="175141" y="54491"/>
                  <a:pt x="177800" y="60960"/>
                  <a:pt x="177800" y="67707"/>
                </a:cubicBezTo>
                <a:lnTo>
                  <a:pt x="177800" y="106402"/>
                </a:lnTo>
                <a:lnTo>
                  <a:pt x="125413" y="158790"/>
                </a:lnTo>
                <a:lnTo>
                  <a:pt x="108704" y="158790"/>
                </a:lnTo>
                <a:lnTo>
                  <a:pt x="102314" y="137517"/>
                </a:lnTo>
                <a:cubicBezTo>
                  <a:pt x="100449" y="131286"/>
                  <a:pt x="94734" y="127040"/>
                  <a:pt x="88225" y="127040"/>
                </a:cubicBezTo>
                <a:cubicBezTo>
                  <a:pt x="83741" y="127040"/>
                  <a:pt x="79534" y="129064"/>
                  <a:pt x="76756" y="132556"/>
                </a:cubicBezTo>
                <a:lnTo>
                  <a:pt x="52903" y="162322"/>
                </a:lnTo>
                <a:cubicBezTo>
                  <a:pt x="49609" y="166410"/>
                  <a:pt x="50284" y="172442"/>
                  <a:pt x="54372" y="175697"/>
                </a:cubicBezTo>
                <a:cubicBezTo>
                  <a:pt x="58460" y="178951"/>
                  <a:pt x="64492" y="178316"/>
                  <a:pt x="67747" y="174188"/>
                </a:cubicBezTo>
                <a:lnTo>
                  <a:pt x="86439" y="150852"/>
                </a:lnTo>
                <a:lnTo>
                  <a:pt x="92472" y="170974"/>
                </a:lnTo>
                <a:cubicBezTo>
                  <a:pt x="93662" y="175022"/>
                  <a:pt x="97393" y="177760"/>
                  <a:pt x="101600" y="177760"/>
                </a:cubicBezTo>
                <a:lnTo>
                  <a:pt x="114102" y="177760"/>
                </a:lnTo>
                <a:cubicBezTo>
                  <a:pt x="113744" y="178991"/>
                  <a:pt x="113427" y="180261"/>
                  <a:pt x="113189" y="181531"/>
                </a:cubicBezTo>
                <a:lnTo>
                  <a:pt x="108863" y="203160"/>
                </a:lnTo>
                <a:lnTo>
                  <a:pt x="50840" y="203160"/>
                </a:lnTo>
                <a:cubicBezTo>
                  <a:pt x="36830" y="203160"/>
                  <a:pt x="25440" y="191770"/>
                  <a:pt x="25440" y="177760"/>
                </a:cubicBezTo>
                <a:lnTo>
                  <a:pt x="25440" y="25360"/>
                </a:lnTo>
                <a:close/>
                <a:moveTo>
                  <a:pt x="107990" y="23217"/>
                </a:moveTo>
                <a:lnTo>
                  <a:pt x="107990" y="60325"/>
                </a:lnTo>
                <a:cubicBezTo>
                  <a:pt x="107990" y="65603"/>
                  <a:pt x="112236" y="69850"/>
                  <a:pt x="117515" y="69850"/>
                </a:cubicBezTo>
                <a:lnTo>
                  <a:pt x="154623" y="69850"/>
                </a:lnTo>
                <a:lnTo>
                  <a:pt x="107990" y="23217"/>
                </a:lnTo>
                <a:close/>
                <a:moveTo>
                  <a:pt x="131882" y="185301"/>
                </a:moveTo>
                <a:cubicBezTo>
                  <a:pt x="132874" y="180380"/>
                  <a:pt x="135295" y="175855"/>
                  <a:pt x="138827" y="172323"/>
                </a:cubicBezTo>
                <a:lnTo>
                  <a:pt x="186015" y="125135"/>
                </a:lnTo>
                <a:lnTo>
                  <a:pt x="217765" y="156885"/>
                </a:lnTo>
                <a:lnTo>
                  <a:pt x="170577" y="204073"/>
                </a:lnTo>
                <a:cubicBezTo>
                  <a:pt x="167045" y="207605"/>
                  <a:pt x="162520" y="210026"/>
                  <a:pt x="157599" y="211018"/>
                </a:cubicBezTo>
                <a:lnTo>
                  <a:pt x="133945" y="215741"/>
                </a:lnTo>
                <a:cubicBezTo>
                  <a:pt x="133588" y="215821"/>
                  <a:pt x="133191" y="215860"/>
                  <a:pt x="132794" y="215860"/>
                </a:cubicBezTo>
                <a:cubicBezTo>
                  <a:pt x="129619" y="215860"/>
                  <a:pt x="127000" y="213281"/>
                  <a:pt x="127000" y="210066"/>
                </a:cubicBezTo>
                <a:cubicBezTo>
                  <a:pt x="127000" y="209669"/>
                  <a:pt x="127040" y="209312"/>
                  <a:pt x="127119" y="208915"/>
                </a:cubicBezTo>
                <a:lnTo>
                  <a:pt x="131842" y="185261"/>
                </a:lnTo>
                <a:close/>
                <a:moveTo>
                  <a:pt x="238165" y="136485"/>
                </a:moveTo>
                <a:lnTo>
                  <a:pt x="226735" y="147915"/>
                </a:lnTo>
                <a:lnTo>
                  <a:pt x="194985" y="116165"/>
                </a:lnTo>
                <a:lnTo>
                  <a:pt x="206415" y="104735"/>
                </a:lnTo>
                <a:cubicBezTo>
                  <a:pt x="215186" y="95964"/>
                  <a:pt x="229394" y="95964"/>
                  <a:pt x="238165" y="104735"/>
                </a:cubicBezTo>
                <a:cubicBezTo>
                  <a:pt x="246936" y="113506"/>
                  <a:pt x="246936" y="127714"/>
                  <a:pt x="238165" y="13648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1" name="Shape 18"/>
          <p:cNvSpPr/>
          <p:nvPr/>
        </p:nvSpPr>
        <p:spPr>
          <a:xfrm>
            <a:off x="8043334" y="262890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0"/>
                </a:lnTo>
                <a:lnTo>
                  <a:pt x="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22" name="Shape 19"/>
          <p:cNvSpPr/>
          <p:nvPr/>
        </p:nvSpPr>
        <p:spPr>
          <a:xfrm>
            <a:off x="8763000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23" name="Shape 20"/>
          <p:cNvSpPr/>
          <p:nvPr/>
        </p:nvSpPr>
        <p:spPr>
          <a:xfrm>
            <a:off x="8890000" y="2552700"/>
            <a:ext cx="254000" cy="203200"/>
          </a:xfrm>
          <a:custGeom>
            <a:avLst/>
            <a:gdLst/>
            <a:ahLst/>
            <a:cxnLst/>
            <a:rect l="l" t="t" r="r" b="b"/>
            <a:pathLst>
              <a:path w="254000" h="203200">
                <a:moveTo>
                  <a:pt x="25400" y="38100"/>
                </a:moveTo>
                <a:cubicBezTo>
                  <a:pt x="25400" y="24090"/>
                  <a:pt x="36790" y="12700"/>
                  <a:pt x="50800" y="12700"/>
                </a:cubicBezTo>
                <a:lnTo>
                  <a:pt x="165100" y="12700"/>
                </a:lnTo>
                <a:cubicBezTo>
                  <a:pt x="179110" y="12700"/>
                  <a:pt x="190500" y="24090"/>
                  <a:pt x="190500" y="38100"/>
                </a:cubicBezTo>
                <a:lnTo>
                  <a:pt x="190500" y="50800"/>
                </a:lnTo>
                <a:lnTo>
                  <a:pt x="210622" y="50800"/>
                </a:lnTo>
                <a:cubicBezTo>
                  <a:pt x="217368" y="50800"/>
                  <a:pt x="223838" y="53459"/>
                  <a:pt x="228600" y="58222"/>
                </a:cubicBezTo>
                <a:lnTo>
                  <a:pt x="246578" y="76200"/>
                </a:lnTo>
                <a:cubicBezTo>
                  <a:pt x="251341" y="80963"/>
                  <a:pt x="254000" y="87432"/>
                  <a:pt x="254000" y="94178"/>
                </a:cubicBezTo>
                <a:lnTo>
                  <a:pt x="254000" y="152400"/>
                </a:lnTo>
                <a:cubicBezTo>
                  <a:pt x="254000" y="166410"/>
                  <a:pt x="242610" y="177800"/>
                  <a:pt x="228600" y="177800"/>
                </a:cubicBezTo>
                <a:lnTo>
                  <a:pt x="227290" y="177800"/>
                </a:lnTo>
                <a:cubicBezTo>
                  <a:pt x="223163" y="192445"/>
                  <a:pt x="209669" y="203200"/>
                  <a:pt x="193675" y="203200"/>
                </a:cubicBezTo>
                <a:cubicBezTo>
                  <a:pt x="177681" y="203200"/>
                  <a:pt x="164227" y="192445"/>
                  <a:pt x="160060" y="177800"/>
                </a:cubicBezTo>
                <a:lnTo>
                  <a:pt x="119340" y="177800"/>
                </a:lnTo>
                <a:cubicBezTo>
                  <a:pt x="115213" y="192445"/>
                  <a:pt x="101719" y="203200"/>
                  <a:pt x="85725" y="203200"/>
                </a:cubicBezTo>
                <a:cubicBezTo>
                  <a:pt x="69731" y="203200"/>
                  <a:pt x="56277" y="192445"/>
                  <a:pt x="52110" y="177800"/>
                </a:cubicBezTo>
                <a:lnTo>
                  <a:pt x="50800" y="177800"/>
                </a:lnTo>
                <a:cubicBezTo>
                  <a:pt x="36790" y="177800"/>
                  <a:pt x="25400" y="166410"/>
                  <a:pt x="25400" y="152400"/>
                </a:cubicBezTo>
                <a:lnTo>
                  <a:pt x="25400" y="133350"/>
                </a:lnTo>
                <a:lnTo>
                  <a:pt x="9525" y="133350"/>
                </a:lnTo>
                <a:cubicBezTo>
                  <a:pt x="4247" y="133350"/>
                  <a:pt x="0" y="129103"/>
                  <a:pt x="0" y="123825"/>
                </a:cubicBezTo>
                <a:cubicBezTo>
                  <a:pt x="0" y="118547"/>
                  <a:pt x="4247" y="114300"/>
                  <a:pt x="9525" y="114300"/>
                </a:cubicBezTo>
                <a:lnTo>
                  <a:pt x="53975" y="114300"/>
                </a:lnTo>
                <a:cubicBezTo>
                  <a:pt x="59253" y="114300"/>
                  <a:pt x="63500" y="110053"/>
                  <a:pt x="63500" y="104775"/>
                </a:cubicBezTo>
                <a:cubicBezTo>
                  <a:pt x="63500" y="99497"/>
                  <a:pt x="59253" y="95250"/>
                  <a:pt x="53975" y="95250"/>
                </a:cubicBezTo>
                <a:lnTo>
                  <a:pt x="9525" y="95250"/>
                </a:lnTo>
                <a:cubicBezTo>
                  <a:pt x="4247" y="95250"/>
                  <a:pt x="0" y="91003"/>
                  <a:pt x="0" y="85725"/>
                </a:cubicBezTo>
                <a:cubicBezTo>
                  <a:pt x="0" y="80447"/>
                  <a:pt x="4247" y="76200"/>
                  <a:pt x="9525" y="76200"/>
                </a:cubicBezTo>
                <a:lnTo>
                  <a:pt x="79375" y="76200"/>
                </a:lnTo>
                <a:cubicBezTo>
                  <a:pt x="84653" y="76200"/>
                  <a:pt x="88900" y="71953"/>
                  <a:pt x="88900" y="66675"/>
                </a:cubicBezTo>
                <a:cubicBezTo>
                  <a:pt x="88900" y="61397"/>
                  <a:pt x="84653" y="57150"/>
                  <a:pt x="79375" y="57150"/>
                </a:cubicBezTo>
                <a:lnTo>
                  <a:pt x="9525" y="57150"/>
                </a:lnTo>
                <a:cubicBezTo>
                  <a:pt x="4247" y="57150"/>
                  <a:pt x="0" y="52903"/>
                  <a:pt x="0" y="47625"/>
                </a:cubicBezTo>
                <a:cubicBezTo>
                  <a:pt x="0" y="42347"/>
                  <a:pt x="4247" y="38100"/>
                  <a:pt x="9525" y="38100"/>
                </a:cubicBezTo>
                <a:lnTo>
                  <a:pt x="25400" y="38100"/>
                </a:lnTo>
                <a:close/>
                <a:moveTo>
                  <a:pt x="228600" y="114300"/>
                </a:moveTo>
                <a:lnTo>
                  <a:pt x="228600" y="94178"/>
                </a:lnTo>
                <a:lnTo>
                  <a:pt x="210622" y="76200"/>
                </a:lnTo>
                <a:lnTo>
                  <a:pt x="190500" y="76200"/>
                </a:lnTo>
                <a:lnTo>
                  <a:pt x="190500" y="114300"/>
                </a:lnTo>
                <a:lnTo>
                  <a:pt x="228600" y="114300"/>
                </a:lnTo>
                <a:close/>
                <a:moveTo>
                  <a:pt x="101600" y="168275"/>
                </a:moveTo>
                <a:cubicBezTo>
                  <a:pt x="101600" y="159513"/>
                  <a:pt x="94487" y="152400"/>
                  <a:pt x="85725" y="152400"/>
                </a:cubicBezTo>
                <a:cubicBezTo>
                  <a:pt x="76963" y="152400"/>
                  <a:pt x="69850" y="159513"/>
                  <a:pt x="69850" y="168275"/>
                </a:cubicBezTo>
                <a:cubicBezTo>
                  <a:pt x="69850" y="177037"/>
                  <a:pt x="76963" y="184150"/>
                  <a:pt x="85725" y="184150"/>
                </a:cubicBezTo>
                <a:cubicBezTo>
                  <a:pt x="94487" y="184150"/>
                  <a:pt x="101600" y="177037"/>
                  <a:pt x="101600" y="168275"/>
                </a:cubicBezTo>
                <a:close/>
                <a:moveTo>
                  <a:pt x="193675" y="184150"/>
                </a:moveTo>
                <a:cubicBezTo>
                  <a:pt x="202437" y="184150"/>
                  <a:pt x="209550" y="177037"/>
                  <a:pt x="209550" y="168275"/>
                </a:cubicBezTo>
                <a:cubicBezTo>
                  <a:pt x="209550" y="159513"/>
                  <a:pt x="202437" y="152400"/>
                  <a:pt x="193675" y="152400"/>
                </a:cubicBezTo>
                <a:cubicBezTo>
                  <a:pt x="184913" y="152400"/>
                  <a:pt x="177800" y="159513"/>
                  <a:pt x="177800" y="168275"/>
                </a:cubicBezTo>
                <a:cubicBezTo>
                  <a:pt x="177800" y="177037"/>
                  <a:pt x="184913" y="184150"/>
                  <a:pt x="193675" y="1841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4" name="Shape 21"/>
          <p:cNvSpPr/>
          <p:nvPr/>
        </p:nvSpPr>
        <p:spPr>
          <a:xfrm>
            <a:off x="9990667" y="2628900"/>
            <a:ext cx="0" cy="50800"/>
          </a:xfrm>
          <a:custGeom>
            <a:avLst/>
            <a:gdLst/>
            <a:ahLst/>
            <a:cxnLst/>
            <a:rect l="l" t="t" r="r" b="b"/>
            <a:pathLst>
              <a:path w="0" h="50800">
                <a:moveTo>
                  <a:pt x="0" y="0"/>
                </a:moveTo>
                <a:lnTo>
                  <a:pt x="0" y="0"/>
                </a:lnTo>
                <a:lnTo>
                  <a:pt x="0" y="50800"/>
                </a:lnTo>
                <a:lnTo>
                  <a:pt x="0" y="50800"/>
                </a:lnTo>
                <a:lnTo>
                  <a:pt x="0" y="0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25" name="Shape 22"/>
          <p:cNvSpPr/>
          <p:nvPr/>
        </p:nvSpPr>
        <p:spPr>
          <a:xfrm>
            <a:off x="10710334" y="2400300"/>
            <a:ext cx="508000" cy="508000"/>
          </a:xfrm>
          <a:custGeom>
            <a:avLst/>
            <a:gdLst/>
            <a:ahLst/>
            <a:cxnLst/>
            <a:rect l="l" t="t" r="r" b="b"/>
            <a:pathLst>
              <a:path w="508000" h="508000">
                <a:moveTo>
                  <a:pt x="254000" y="0"/>
                </a:moveTo>
                <a:lnTo>
                  <a:pt x="254000" y="0"/>
                </a:lnTo>
                <a:cubicBezTo>
                  <a:pt x="394186" y="0"/>
                  <a:pt x="508000" y="113814"/>
                  <a:pt x="508000" y="254000"/>
                </a:cubicBezTo>
                <a:lnTo>
                  <a:pt x="508000" y="254000"/>
                </a:lnTo>
                <a:cubicBezTo>
                  <a:pt x="508000" y="394186"/>
                  <a:pt x="394186" y="508000"/>
                  <a:pt x="254000" y="508000"/>
                </a:cubicBezTo>
                <a:lnTo>
                  <a:pt x="254000" y="508000"/>
                </a:lnTo>
                <a:cubicBezTo>
                  <a:pt x="113814" y="508000"/>
                  <a:pt x="0" y="394186"/>
                  <a:pt x="0" y="254000"/>
                </a:cubicBezTo>
                <a:lnTo>
                  <a:pt x="0" y="254000"/>
                </a:lnTo>
                <a:cubicBezTo>
                  <a:pt x="0" y="113814"/>
                  <a:pt x="113814" y="0"/>
                  <a:pt x="2540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76200" dist="50800" dir="5400000">
              <a:srgbClr val="000000">
                <a:alpha val="10196"/>
              </a:srgbClr>
            </a:outerShdw>
          </a:effectLst>
        </p:spPr>
      </p:sp>
      <p:sp>
        <p:nvSpPr>
          <p:cNvPr id="26" name="Shape 23"/>
          <p:cNvSpPr/>
          <p:nvPr/>
        </p:nvSpPr>
        <p:spPr>
          <a:xfrm>
            <a:off x="10862734" y="2552700"/>
            <a:ext cx="203200" cy="203200"/>
          </a:xfrm>
          <a:custGeom>
            <a:avLst/>
            <a:gdLst/>
            <a:ahLst/>
            <a:cxnLst/>
            <a:rect l="l" t="t" r="r" b="b"/>
            <a:pathLst>
              <a:path w="203200" h="203200">
                <a:moveTo>
                  <a:pt x="139621" y="9922"/>
                </a:moveTo>
                <a:cubicBezTo>
                  <a:pt x="142716" y="2461"/>
                  <a:pt x="150892" y="-1548"/>
                  <a:pt x="158710" y="595"/>
                </a:cubicBezTo>
                <a:lnTo>
                  <a:pt x="160893" y="1191"/>
                </a:lnTo>
                <a:cubicBezTo>
                  <a:pt x="186531" y="8176"/>
                  <a:pt x="208439" y="33020"/>
                  <a:pt x="202049" y="63262"/>
                </a:cubicBezTo>
                <a:cubicBezTo>
                  <a:pt x="187325" y="132715"/>
                  <a:pt x="132675" y="187365"/>
                  <a:pt x="63222" y="202089"/>
                </a:cubicBezTo>
                <a:cubicBezTo>
                  <a:pt x="32941" y="208518"/>
                  <a:pt x="8136" y="186571"/>
                  <a:pt x="1151" y="160933"/>
                </a:cubicBezTo>
                <a:lnTo>
                  <a:pt x="556" y="158750"/>
                </a:lnTo>
                <a:cubicBezTo>
                  <a:pt x="-1587" y="150932"/>
                  <a:pt x="2421" y="142756"/>
                  <a:pt x="9882" y="139660"/>
                </a:cubicBezTo>
                <a:lnTo>
                  <a:pt x="48498" y="123587"/>
                </a:lnTo>
                <a:cubicBezTo>
                  <a:pt x="55047" y="120848"/>
                  <a:pt x="62627" y="122753"/>
                  <a:pt x="67151" y="128270"/>
                </a:cubicBezTo>
                <a:lnTo>
                  <a:pt x="82471" y="147003"/>
                </a:lnTo>
                <a:cubicBezTo>
                  <a:pt x="110371" y="133152"/>
                  <a:pt x="132794" y="109974"/>
                  <a:pt x="145693" y="81558"/>
                </a:cubicBezTo>
                <a:lnTo>
                  <a:pt x="128191" y="67231"/>
                </a:lnTo>
                <a:cubicBezTo>
                  <a:pt x="122674" y="62746"/>
                  <a:pt x="120809" y="55166"/>
                  <a:pt x="123507" y="48578"/>
                </a:cubicBezTo>
                <a:lnTo>
                  <a:pt x="139621" y="9922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27" name="Shape 24"/>
          <p:cNvSpPr/>
          <p:nvPr/>
        </p:nvSpPr>
        <p:spPr>
          <a:xfrm>
            <a:off x="254000" y="3314700"/>
            <a:ext cx="11684000" cy="2311400"/>
          </a:xfrm>
          <a:custGeom>
            <a:avLst/>
            <a:gdLst/>
            <a:ahLst/>
            <a:cxnLst/>
            <a:rect l="l" t="t" r="r" b="b"/>
            <a:pathLst>
              <a:path w="11684000" h="2311400">
                <a:moveTo>
                  <a:pt x="101609" y="0"/>
                </a:moveTo>
                <a:lnTo>
                  <a:pt x="11582391" y="0"/>
                </a:lnTo>
                <a:cubicBezTo>
                  <a:pt x="11638508" y="0"/>
                  <a:pt x="11684000" y="45492"/>
                  <a:pt x="11684000" y="101609"/>
                </a:cubicBezTo>
                <a:lnTo>
                  <a:pt x="11684000" y="2209791"/>
                </a:lnTo>
                <a:cubicBezTo>
                  <a:pt x="11684000" y="2265908"/>
                  <a:pt x="11638508" y="2311400"/>
                  <a:pt x="11582391" y="2311400"/>
                </a:cubicBezTo>
                <a:lnTo>
                  <a:pt x="101609" y="2311400"/>
                </a:lnTo>
                <a:cubicBezTo>
                  <a:pt x="45492" y="2311400"/>
                  <a:pt x="0" y="2265908"/>
                  <a:pt x="0" y="2209791"/>
                </a:cubicBezTo>
                <a:lnTo>
                  <a:pt x="0" y="101609"/>
                </a:lnTo>
                <a:cubicBezTo>
                  <a:pt x="0" y="45492"/>
                  <a:pt x="45492" y="0"/>
                  <a:pt x="101609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pic>
        <p:nvPicPr>
          <p:cNvPr id="28" name="Image 1" descr="https://kimi-web-img.moonshot.cn/img/img2023.cnblogs.com/430f2ca292f67501c709dbde81f885d4d3ba4c77.jpg">    </p:cNvPr>
          <p:cNvPicPr>
            <a:picLocks noChangeAspect="1"/>
          </p:cNvPicPr>
          <p:nvPr/>
        </p:nvPicPr>
        <p:blipFill>
          <a:blip r:embed="rId2"/>
          <a:srcRect l="0" r="0" t="20352" b="20352"/>
          <a:stretch/>
        </p:blipFill>
        <p:spPr>
          <a:xfrm>
            <a:off x="457200" y="3517900"/>
            <a:ext cx="3759200" cy="1905000"/>
          </a:xfrm>
          <a:prstGeom prst="roundRect">
            <a:avLst>
              <a:gd name="adj" fmla="val 5333"/>
            </a:avLst>
          </a:prstGeom>
        </p:spPr>
      </p:pic>
      <p:sp>
        <p:nvSpPr>
          <p:cNvPr id="29" name="Text 25"/>
          <p:cNvSpPr/>
          <p:nvPr/>
        </p:nvSpPr>
        <p:spPr>
          <a:xfrm>
            <a:off x="4521200" y="4038600"/>
            <a:ext cx="7327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核心机制</a:t>
            </a:r>
            <a:endParaRPr lang="en-US" sz="1600" dirty="0"/>
          </a:p>
        </p:txBody>
      </p:sp>
      <p:sp>
        <p:nvSpPr>
          <p:cNvPr id="30" name="Text 26"/>
          <p:cNvSpPr/>
          <p:nvPr/>
        </p:nvSpPr>
        <p:spPr>
          <a:xfrm>
            <a:off x="4521200" y="4394200"/>
            <a:ext cx="730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通过一人一猫锁定机制和短信提醒，确保申请流程有序进行，杜绝“超卖”现象，并通过状态机实现流程的严谨控制。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40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588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5" name="Shape 2"/>
          <p:cNvSpPr/>
          <p:nvPr/>
        </p:nvSpPr>
        <p:spPr>
          <a:xfrm>
            <a:off x="692150" y="711200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160080" y="31671"/>
                </a:moveTo>
                <a:lnTo>
                  <a:pt x="90666" y="108823"/>
                </a:lnTo>
                <a:cubicBezTo>
                  <a:pt x="87928" y="111859"/>
                  <a:pt x="88047" y="116562"/>
                  <a:pt x="90964" y="119479"/>
                </a:cubicBezTo>
                <a:cubicBezTo>
                  <a:pt x="109121" y="137636"/>
                  <a:pt x="138589" y="137636"/>
                  <a:pt x="156746" y="119479"/>
                </a:cubicBezTo>
                <a:lnTo>
                  <a:pt x="175677" y="100548"/>
                </a:lnTo>
                <a:cubicBezTo>
                  <a:pt x="178177" y="98048"/>
                  <a:pt x="181332" y="96679"/>
                  <a:pt x="184547" y="96441"/>
                </a:cubicBezTo>
                <a:cubicBezTo>
                  <a:pt x="188595" y="96083"/>
                  <a:pt x="192762" y="97453"/>
                  <a:pt x="195858" y="100548"/>
                </a:cubicBezTo>
                <a:lnTo>
                  <a:pt x="300990" y="204787"/>
                </a:lnTo>
                <a:lnTo>
                  <a:pt x="342900" y="171450"/>
                </a:lnTo>
                <a:lnTo>
                  <a:pt x="342900" y="0"/>
                </a:lnTo>
                <a:lnTo>
                  <a:pt x="276225" y="38100"/>
                </a:lnTo>
                <a:lnTo>
                  <a:pt x="262057" y="28635"/>
                </a:lnTo>
                <a:cubicBezTo>
                  <a:pt x="252651" y="22384"/>
                  <a:pt x="241637" y="19050"/>
                  <a:pt x="230326" y="19050"/>
                </a:cubicBezTo>
                <a:lnTo>
                  <a:pt x="188416" y="19050"/>
                </a:lnTo>
                <a:cubicBezTo>
                  <a:pt x="187762" y="19050"/>
                  <a:pt x="187047" y="19050"/>
                  <a:pt x="186392" y="19110"/>
                </a:cubicBezTo>
                <a:cubicBezTo>
                  <a:pt x="176332" y="19645"/>
                  <a:pt x="166866" y="24170"/>
                  <a:pt x="160080" y="31671"/>
                </a:cubicBezTo>
                <a:close/>
                <a:moveTo>
                  <a:pt x="69413" y="89714"/>
                </a:moveTo>
                <a:lnTo>
                  <a:pt x="132993" y="19050"/>
                </a:lnTo>
                <a:lnTo>
                  <a:pt x="109418" y="19050"/>
                </a:lnTo>
                <a:cubicBezTo>
                  <a:pt x="94238" y="19050"/>
                  <a:pt x="79712" y="25063"/>
                  <a:pt x="68997" y="35778"/>
                </a:cubicBezTo>
                <a:lnTo>
                  <a:pt x="0" y="114300"/>
                </a:lnTo>
                <a:lnTo>
                  <a:pt x="0" y="323850"/>
                </a:lnTo>
                <a:lnTo>
                  <a:pt x="85725" y="242888"/>
                </a:lnTo>
                <a:lnTo>
                  <a:pt x="93107" y="249019"/>
                </a:lnTo>
                <a:cubicBezTo>
                  <a:pt x="106799" y="260449"/>
                  <a:pt x="124063" y="266700"/>
                  <a:pt x="141863" y="266700"/>
                </a:cubicBezTo>
                <a:lnTo>
                  <a:pt x="151209" y="266700"/>
                </a:lnTo>
                <a:lnTo>
                  <a:pt x="147042" y="262533"/>
                </a:lnTo>
                <a:cubicBezTo>
                  <a:pt x="141446" y="256937"/>
                  <a:pt x="141446" y="247888"/>
                  <a:pt x="147042" y="242352"/>
                </a:cubicBezTo>
                <a:cubicBezTo>
                  <a:pt x="152638" y="236815"/>
                  <a:pt x="161687" y="236756"/>
                  <a:pt x="167223" y="242352"/>
                </a:cubicBezTo>
                <a:lnTo>
                  <a:pt x="191631" y="266760"/>
                </a:lnTo>
                <a:lnTo>
                  <a:pt x="196989" y="266760"/>
                </a:lnTo>
                <a:cubicBezTo>
                  <a:pt x="208359" y="266760"/>
                  <a:pt x="219492" y="264200"/>
                  <a:pt x="229612" y="259437"/>
                </a:cubicBezTo>
                <a:lnTo>
                  <a:pt x="213717" y="243483"/>
                </a:lnTo>
                <a:cubicBezTo>
                  <a:pt x="208121" y="237887"/>
                  <a:pt x="208121" y="228838"/>
                  <a:pt x="213717" y="223302"/>
                </a:cubicBezTo>
                <a:cubicBezTo>
                  <a:pt x="219313" y="217765"/>
                  <a:pt x="228362" y="217706"/>
                  <a:pt x="233898" y="223302"/>
                </a:cubicBezTo>
                <a:lnTo>
                  <a:pt x="252948" y="242352"/>
                </a:lnTo>
                <a:lnTo>
                  <a:pt x="263366" y="231934"/>
                </a:lnTo>
                <a:cubicBezTo>
                  <a:pt x="268665" y="226635"/>
                  <a:pt x="270212" y="218956"/>
                  <a:pt x="267891" y="212229"/>
                </a:cubicBezTo>
                <a:lnTo>
                  <a:pt x="185797" y="130790"/>
                </a:lnTo>
                <a:lnTo>
                  <a:pt x="176927" y="139660"/>
                </a:lnTo>
                <a:cubicBezTo>
                  <a:pt x="147578" y="169009"/>
                  <a:pt x="100072" y="169009"/>
                  <a:pt x="70723" y="139660"/>
                </a:cubicBezTo>
                <a:cubicBezTo>
                  <a:pt x="57031" y="125968"/>
                  <a:pt x="56495" y="104001"/>
                  <a:pt x="69413" y="89654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371600" y="660400"/>
            <a:ext cx="2286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志愿者任务平台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800" y="1371600"/>
            <a:ext cx="5118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通过任务发布、抢单、核销功能，将志愿者力量有效组织起来，提升活跃度。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800" y="2082800"/>
            <a:ext cx="51181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任务发布与抢单：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灵活认领，提高参与感。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任务核销与记录：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量化贡献，增强成就感。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时间灵活：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志愿者可根据自身情况自由选择。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992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66040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1" name="Shape 8"/>
          <p:cNvSpPr/>
          <p:nvPr/>
        </p:nvSpPr>
        <p:spPr>
          <a:xfrm>
            <a:off x="6756400" y="71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90488"/>
                </a:moveTo>
                <a:cubicBezTo>
                  <a:pt x="181313" y="90488"/>
                  <a:pt x="204787" y="67013"/>
                  <a:pt x="204787" y="38100"/>
                </a:cubicBezTo>
                <a:cubicBezTo>
                  <a:pt x="204787" y="9187"/>
                  <a:pt x="181313" y="-14287"/>
                  <a:pt x="152400" y="-14287"/>
                </a:cubicBezTo>
                <a:cubicBezTo>
                  <a:pt x="123487" y="-14287"/>
                  <a:pt x="100013" y="9187"/>
                  <a:pt x="100013" y="38100"/>
                </a:cubicBezTo>
                <a:cubicBezTo>
                  <a:pt x="100013" y="67013"/>
                  <a:pt x="123487" y="90488"/>
                  <a:pt x="152400" y="90488"/>
                </a:cubicBezTo>
                <a:close/>
                <a:moveTo>
                  <a:pt x="152400" y="268307"/>
                </a:moveTo>
                <a:lnTo>
                  <a:pt x="152400" y="179427"/>
                </a:lnTo>
                <a:cubicBezTo>
                  <a:pt x="162104" y="175379"/>
                  <a:pt x="171986" y="171271"/>
                  <a:pt x="181987" y="167104"/>
                </a:cubicBezTo>
                <a:cubicBezTo>
                  <a:pt x="205204" y="157460"/>
                  <a:pt x="230088" y="152460"/>
                  <a:pt x="255270" y="152460"/>
                </a:cubicBezTo>
                <a:lnTo>
                  <a:pt x="266700" y="152460"/>
                </a:lnTo>
                <a:lnTo>
                  <a:pt x="266700" y="247710"/>
                </a:lnTo>
                <a:lnTo>
                  <a:pt x="255270" y="247710"/>
                </a:lnTo>
                <a:cubicBezTo>
                  <a:pt x="220087" y="247710"/>
                  <a:pt x="185202" y="254675"/>
                  <a:pt x="152698" y="268248"/>
                </a:cubicBezTo>
                <a:lnTo>
                  <a:pt x="152400" y="268367"/>
                </a:lnTo>
                <a:close/>
                <a:moveTo>
                  <a:pt x="152400" y="138113"/>
                </a:moveTo>
                <a:lnTo>
                  <a:pt x="137458" y="131862"/>
                </a:lnTo>
                <a:cubicBezTo>
                  <a:pt x="109597" y="120253"/>
                  <a:pt x="79712" y="114300"/>
                  <a:pt x="49530" y="114300"/>
                </a:cubicBezTo>
                <a:lnTo>
                  <a:pt x="28575" y="114300"/>
                </a:lnTo>
                <a:cubicBezTo>
                  <a:pt x="12799" y="114300"/>
                  <a:pt x="0" y="127099"/>
                  <a:pt x="0" y="142875"/>
                </a:cubicBezTo>
                <a:lnTo>
                  <a:pt x="0" y="257175"/>
                </a:lnTo>
                <a:cubicBezTo>
                  <a:pt x="0" y="272951"/>
                  <a:pt x="12799" y="285750"/>
                  <a:pt x="28575" y="285750"/>
                </a:cubicBezTo>
                <a:lnTo>
                  <a:pt x="49530" y="285750"/>
                </a:lnTo>
                <a:cubicBezTo>
                  <a:pt x="79712" y="285750"/>
                  <a:pt x="109597" y="291703"/>
                  <a:pt x="137458" y="303312"/>
                </a:cubicBezTo>
                <a:lnTo>
                  <a:pt x="145078" y="306467"/>
                </a:lnTo>
                <a:cubicBezTo>
                  <a:pt x="149781" y="308431"/>
                  <a:pt x="155019" y="308431"/>
                  <a:pt x="159722" y="306467"/>
                </a:cubicBezTo>
                <a:lnTo>
                  <a:pt x="167342" y="303312"/>
                </a:lnTo>
                <a:cubicBezTo>
                  <a:pt x="195203" y="291703"/>
                  <a:pt x="225088" y="285750"/>
                  <a:pt x="255270" y="285750"/>
                </a:cubicBezTo>
                <a:lnTo>
                  <a:pt x="276225" y="285750"/>
                </a:lnTo>
                <a:cubicBezTo>
                  <a:pt x="292001" y="285750"/>
                  <a:pt x="304800" y="272951"/>
                  <a:pt x="304800" y="257175"/>
                </a:cubicBezTo>
                <a:lnTo>
                  <a:pt x="304800" y="142875"/>
                </a:lnTo>
                <a:cubicBezTo>
                  <a:pt x="304800" y="127099"/>
                  <a:pt x="292001" y="114300"/>
                  <a:pt x="276225" y="114300"/>
                </a:cubicBezTo>
                <a:lnTo>
                  <a:pt x="255270" y="114300"/>
                </a:lnTo>
                <a:cubicBezTo>
                  <a:pt x="225088" y="114300"/>
                  <a:pt x="195203" y="120253"/>
                  <a:pt x="167342" y="131862"/>
                </a:cubicBezTo>
                <a:lnTo>
                  <a:pt x="152400" y="138113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7416800" y="660400"/>
            <a:ext cx="16764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知识库运营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604000" y="1371600"/>
            <a:ext cx="51181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提供科学养猫指南，降低新手焦虑，提高科学喂养比例，延伸平台价值。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604000" y="2082800"/>
            <a:ext cx="5118100" cy="9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养猫指南与FAQ：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覆盖新手常见问题和误区。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关键词搜索：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快速定位所需信息。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点赞与评论：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优质内容上浮，形成社区氛围。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05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5524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测试与优化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1430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功能与并发测试方案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54000" y="2057400"/>
            <a:ext cx="3695700" cy="3657600"/>
          </a:xfrm>
          <a:custGeom>
            <a:avLst/>
            <a:gdLst/>
            <a:ahLst/>
            <a:cxnLst/>
            <a:rect l="l" t="t" r="r" b="b"/>
            <a:pathLst>
              <a:path w="3695700" h="3657600">
                <a:moveTo>
                  <a:pt x="101608" y="0"/>
                </a:moveTo>
                <a:lnTo>
                  <a:pt x="3594092" y="0"/>
                </a:lnTo>
                <a:cubicBezTo>
                  <a:pt x="3650208" y="0"/>
                  <a:pt x="3695700" y="45492"/>
                  <a:pt x="3695700" y="101608"/>
                </a:cubicBezTo>
                <a:lnTo>
                  <a:pt x="3695700" y="3555992"/>
                </a:lnTo>
                <a:cubicBezTo>
                  <a:pt x="3695700" y="3612108"/>
                  <a:pt x="3650208" y="3657600"/>
                  <a:pt x="3594092" y="3657600"/>
                </a:cubicBezTo>
                <a:lnTo>
                  <a:pt x="101608" y="3657600"/>
                </a:lnTo>
                <a:cubicBezTo>
                  <a:pt x="45492" y="3657600"/>
                  <a:pt x="0" y="3612108"/>
                  <a:pt x="0" y="3555992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693333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6" name="Shape 3"/>
          <p:cNvSpPr/>
          <p:nvPr/>
        </p:nvSpPr>
        <p:spPr>
          <a:xfrm>
            <a:off x="1912408" y="2476500"/>
            <a:ext cx="381000" cy="381000"/>
          </a:xfrm>
          <a:custGeom>
            <a:avLst/>
            <a:gdLst/>
            <a:ahLst/>
            <a:cxnLst/>
            <a:rect l="l" t="t" r="r" b="b"/>
            <a:pathLst>
              <a:path w="381000" h="381000">
                <a:moveTo>
                  <a:pt x="254943" y="6995"/>
                </a:moveTo>
                <a:cubicBezTo>
                  <a:pt x="245641" y="-2307"/>
                  <a:pt x="230535" y="-2307"/>
                  <a:pt x="221233" y="6995"/>
                </a:cubicBezTo>
                <a:cubicBezTo>
                  <a:pt x="211931" y="16297"/>
                  <a:pt x="211931" y="31403"/>
                  <a:pt x="221233" y="40704"/>
                </a:cubicBezTo>
                <a:lnTo>
                  <a:pt x="228228" y="47625"/>
                </a:lnTo>
                <a:lnTo>
                  <a:pt x="20910" y="254943"/>
                </a:lnTo>
                <a:cubicBezTo>
                  <a:pt x="7516" y="268337"/>
                  <a:pt x="0" y="286494"/>
                  <a:pt x="0" y="305470"/>
                </a:cubicBezTo>
                <a:lnTo>
                  <a:pt x="0" y="309563"/>
                </a:lnTo>
                <a:cubicBezTo>
                  <a:pt x="0" y="349002"/>
                  <a:pt x="31998" y="381000"/>
                  <a:pt x="71438" y="381000"/>
                </a:cubicBezTo>
                <a:lnTo>
                  <a:pt x="75530" y="381000"/>
                </a:lnTo>
                <a:cubicBezTo>
                  <a:pt x="94506" y="381000"/>
                  <a:pt x="112663" y="373484"/>
                  <a:pt x="126057" y="360090"/>
                </a:cubicBezTo>
                <a:lnTo>
                  <a:pt x="333375" y="152772"/>
                </a:lnTo>
                <a:lnTo>
                  <a:pt x="340370" y="159767"/>
                </a:lnTo>
                <a:cubicBezTo>
                  <a:pt x="349672" y="169069"/>
                  <a:pt x="364778" y="169069"/>
                  <a:pt x="374079" y="159767"/>
                </a:cubicBezTo>
                <a:cubicBezTo>
                  <a:pt x="383381" y="150465"/>
                  <a:pt x="383381" y="135359"/>
                  <a:pt x="374079" y="126057"/>
                </a:cubicBezTo>
                <a:lnTo>
                  <a:pt x="255017" y="6995"/>
                </a:lnTo>
                <a:close/>
                <a:moveTo>
                  <a:pt x="152772" y="190500"/>
                </a:moveTo>
                <a:lnTo>
                  <a:pt x="261938" y="81335"/>
                </a:lnTo>
                <a:lnTo>
                  <a:pt x="299665" y="119063"/>
                </a:lnTo>
                <a:lnTo>
                  <a:pt x="228228" y="190500"/>
                </a:lnTo>
                <a:lnTo>
                  <a:pt x="152698" y="1905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Text 4"/>
          <p:cNvSpPr/>
          <p:nvPr/>
        </p:nvSpPr>
        <p:spPr>
          <a:xfrm>
            <a:off x="1585383" y="32258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单元测试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12750" y="3683000"/>
            <a:ext cx="3378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使用JUnit + MockMvc进行接口测试，确保代码质量。</a:t>
            </a:r>
            <a:endParaRPr lang="en-US" sz="1600" dirty="0"/>
          </a:p>
        </p:txBody>
      </p:sp>
      <p:pic>
        <p:nvPicPr>
          <p:cNvPr id="9" name="Image 1" descr="https://kimi-web-img.moonshot.cn/img/tech.youzan.com/686572ac892f8c56a78d49392c3f9c40964a483d.jpg">    </p:cNvPr>
          <p:cNvPicPr>
            <a:picLocks noChangeAspect="1"/>
          </p:cNvPicPr>
          <p:nvPr/>
        </p:nvPicPr>
        <p:blipFill>
          <a:blip r:embed="rId2"/>
          <a:srcRect l="13285" r="13285" t="0" b="0"/>
          <a:stretch/>
        </p:blipFill>
        <p:spPr>
          <a:xfrm>
            <a:off x="457200" y="4292600"/>
            <a:ext cx="3289300" cy="1219200"/>
          </a:xfrm>
          <a:prstGeom prst="roundRect">
            <a:avLst>
              <a:gd name="adj" fmla="val 6250"/>
            </a:avLst>
          </a:prstGeom>
        </p:spPr>
      </p:pic>
      <p:sp>
        <p:nvSpPr>
          <p:cNvPr id="10" name="Shape 6"/>
          <p:cNvSpPr/>
          <p:nvPr/>
        </p:nvSpPr>
        <p:spPr>
          <a:xfrm>
            <a:off x="4250267" y="2057400"/>
            <a:ext cx="3695700" cy="3657600"/>
          </a:xfrm>
          <a:custGeom>
            <a:avLst/>
            <a:gdLst/>
            <a:ahLst/>
            <a:cxnLst/>
            <a:rect l="l" t="t" r="r" b="b"/>
            <a:pathLst>
              <a:path w="3695700" h="3657600">
                <a:moveTo>
                  <a:pt x="101608" y="0"/>
                </a:moveTo>
                <a:lnTo>
                  <a:pt x="3594092" y="0"/>
                </a:lnTo>
                <a:cubicBezTo>
                  <a:pt x="3650208" y="0"/>
                  <a:pt x="3695700" y="45492"/>
                  <a:pt x="3695700" y="101608"/>
                </a:cubicBezTo>
                <a:lnTo>
                  <a:pt x="3695700" y="3555992"/>
                </a:lnTo>
                <a:cubicBezTo>
                  <a:pt x="3695700" y="3612108"/>
                  <a:pt x="3650208" y="3657600"/>
                  <a:pt x="3594092" y="3657600"/>
                </a:cubicBezTo>
                <a:lnTo>
                  <a:pt x="101608" y="3657600"/>
                </a:lnTo>
                <a:cubicBezTo>
                  <a:pt x="45492" y="3657600"/>
                  <a:pt x="0" y="3612108"/>
                  <a:pt x="0" y="3555992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1" name="Shape 7"/>
          <p:cNvSpPr/>
          <p:nvPr/>
        </p:nvSpPr>
        <p:spPr>
          <a:xfrm>
            <a:off x="5689600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2" name="Shape 8"/>
          <p:cNvSpPr/>
          <p:nvPr/>
        </p:nvSpPr>
        <p:spPr>
          <a:xfrm>
            <a:off x="5932488" y="2476500"/>
            <a:ext cx="333375" cy="381000"/>
          </a:xfrm>
          <a:custGeom>
            <a:avLst/>
            <a:gdLst/>
            <a:ahLst/>
            <a:cxnLst/>
            <a:rect l="l" t="t" r="r" b="b"/>
            <a:pathLst>
              <a:path w="333375" h="381000">
                <a:moveTo>
                  <a:pt x="252115" y="-7367"/>
                </a:moveTo>
                <a:cubicBezTo>
                  <a:pt x="260970" y="-967"/>
                  <a:pt x="264244" y="10641"/>
                  <a:pt x="260226" y="20762"/>
                </a:cubicBezTo>
                <a:lnTo>
                  <a:pt x="201885" y="166688"/>
                </a:lnTo>
                <a:lnTo>
                  <a:pt x="309563" y="166688"/>
                </a:lnTo>
                <a:cubicBezTo>
                  <a:pt x="319608" y="166688"/>
                  <a:pt x="328538" y="172938"/>
                  <a:pt x="331961" y="182389"/>
                </a:cubicBezTo>
                <a:cubicBezTo>
                  <a:pt x="335384" y="191839"/>
                  <a:pt x="332482" y="202406"/>
                  <a:pt x="324817" y="208806"/>
                </a:cubicBezTo>
                <a:lnTo>
                  <a:pt x="110505" y="387400"/>
                </a:lnTo>
                <a:cubicBezTo>
                  <a:pt x="102096" y="394395"/>
                  <a:pt x="90115" y="394767"/>
                  <a:pt x="81260" y="388367"/>
                </a:cubicBezTo>
                <a:cubicBezTo>
                  <a:pt x="72405" y="381967"/>
                  <a:pt x="69131" y="370359"/>
                  <a:pt x="73149" y="360238"/>
                </a:cubicBezTo>
                <a:lnTo>
                  <a:pt x="131490" y="214313"/>
                </a:lnTo>
                <a:lnTo>
                  <a:pt x="23812" y="214313"/>
                </a:lnTo>
                <a:cubicBezTo>
                  <a:pt x="13767" y="214313"/>
                  <a:pt x="4837" y="208062"/>
                  <a:pt x="1414" y="198611"/>
                </a:cubicBezTo>
                <a:cubicBezTo>
                  <a:pt x="-2009" y="189161"/>
                  <a:pt x="893" y="178594"/>
                  <a:pt x="8558" y="172194"/>
                </a:cubicBezTo>
                <a:lnTo>
                  <a:pt x="222870" y="-6400"/>
                </a:lnTo>
                <a:cubicBezTo>
                  <a:pt x="231279" y="-13395"/>
                  <a:pt x="243260" y="-13767"/>
                  <a:pt x="252115" y="-736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9"/>
          <p:cNvSpPr/>
          <p:nvPr/>
        </p:nvSpPr>
        <p:spPr>
          <a:xfrm>
            <a:off x="5581650" y="32258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并发测试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409017" y="3683000"/>
            <a:ext cx="3378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使用JMeter模拟200并发申请同一只猫，验证状态锁有效性。</a:t>
            </a:r>
            <a:endParaRPr lang="en-US" sz="1600" dirty="0"/>
          </a:p>
        </p:txBody>
      </p:sp>
      <p:pic>
        <p:nvPicPr>
          <p:cNvPr id="15" name="Image 2" descr="https://kimi-web-img.moonshot.cn/img/img2020.cnblogs.com/039b1c1dface1e209adee38b409ab34e987383c9.png">    </p:cNvPr>
          <p:cNvPicPr>
            <a:picLocks noChangeAspect="1"/>
          </p:cNvPicPr>
          <p:nvPr/>
        </p:nvPicPr>
        <p:blipFill>
          <a:blip r:embed="rId3"/>
          <a:srcRect l="0" r="0" t="10543" b="10543"/>
          <a:stretch/>
        </p:blipFill>
        <p:spPr>
          <a:xfrm>
            <a:off x="4453467" y="4292600"/>
            <a:ext cx="3289300" cy="1219200"/>
          </a:xfrm>
          <a:prstGeom prst="roundRect">
            <a:avLst>
              <a:gd name="adj" fmla="val 6250"/>
            </a:avLst>
          </a:prstGeom>
        </p:spPr>
      </p:pic>
      <p:sp>
        <p:nvSpPr>
          <p:cNvPr id="16" name="Shape 11"/>
          <p:cNvSpPr/>
          <p:nvPr/>
        </p:nvSpPr>
        <p:spPr>
          <a:xfrm>
            <a:off x="8246534" y="2057400"/>
            <a:ext cx="3695700" cy="3657600"/>
          </a:xfrm>
          <a:custGeom>
            <a:avLst/>
            <a:gdLst/>
            <a:ahLst/>
            <a:cxnLst/>
            <a:rect l="l" t="t" r="r" b="b"/>
            <a:pathLst>
              <a:path w="3695700" h="3657600">
                <a:moveTo>
                  <a:pt x="101608" y="0"/>
                </a:moveTo>
                <a:lnTo>
                  <a:pt x="3594092" y="0"/>
                </a:lnTo>
                <a:cubicBezTo>
                  <a:pt x="3650208" y="0"/>
                  <a:pt x="3695700" y="45492"/>
                  <a:pt x="3695700" y="101608"/>
                </a:cubicBezTo>
                <a:lnTo>
                  <a:pt x="3695700" y="3555992"/>
                </a:lnTo>
                <a:cubicBezTo>
                  <a:pt x="3695700" y="3612108"/>
                  <a:pt x="3650208" y="3657600"/>
                  <a:pt x="3594092" y="3657600"/>
                </a:cubicBezTo>
                <a:lnTo>
                  <a:pt x="101608" y="3657600"/>
                </a:lnTo>
                <a:cubicBezTo>
                  <a:pt x="45492" y="3657600"/>
                  <a:pt x="0" y="3612108"/>
                  <a:pt x="0" y="3555992"/>
                </a:cubicBezTo>
                <a:lnTo>
                  <a:pt x="0" y="101608"/>
                </a:lnTo>
                <a:cubicBezTo>
                  <a:pt x="0" y="45529"/>
                  <a:pt x="45529" y="0"/>
                  <a:pt x="101608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7" name="Shape 12"/>
          <p:cNvSpPr/>
          <p:nvPr/>
        </p:nvSpPr>
        <p:spPr>
          <a:xfrm>
            <a:off x="9685867" y="2260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8" name="Shape 13"/>
          <p:cNvSpPr/>
          <p:nvPr/>
        </p:nvSpPr>
        <p:spPr>
          <a:xfrm>
            <a:off x="9881129" y="2476500"/>
            <a:ext cx="428625" cy="381000"/>
          </a:xfrm>
          <a:custGeom>
            <a:avLst/>
            <a:gdLst/>
            <a:ahLst/>
            <a:cxnLst/>
            <a:rect l="l" t="t" r="r" b="b"/>
            <a:pathLst>
              <a:path w="428625" h="381000">
                <a:moveTo>
                  <a:pt x="142875" y="71438"/>
                </a:moveTo>
                <a:cubicBezTo>
                  <a:pt x="142875" y="31998"/>
                  <a:pt x="174873" y="0"/>
                  <a:pt x="214313" y="0"/>
                </a:cubicBezTo>
                <a:cubicBezTo>
                  <a:pt x="253752" y="0"/>
                  <a:pt x="285750" y="31998"/>
                  <a:pt x="285750" y="71438"/>
                </a:cubicBezTo>
                <a:lnTo>
                  <a:pt x="285750" y="74116"/>
                </a:lnTo>
                <a:cubicBezTo>
                  <a:pt x="285750" y="85799"/>
                  <a:pt x="276299" y="95250"/>
                  <a:pt x="264616" y="95250"/>
                </a:cubicBezTo>
                <a:lnTo>
                  <a:pt x="164083" y="95250"/>
                </a:lnTo>
                <a:cubicBezTo>
                  <a:pt x="152400" y="95250"/>
                  <a:pt x="142949" y="85799"/>
                  <a:pt x="142949" y="74116"/>
                </a:cubicBezTo>
                <a:lnTo>
                  <a:pt x="142949" y="71438"/>
                </a:lnTo>
                <a:close/>
                <a:moveTo>
                  <a:pt x="400050" y="80962"/>
                </a:moveTo>
                <a:cubicBezTo>
                  <a:pt x="407938" y="91455"/>
                  <a:pt x="405780" y="106412"/>
                  <a:pt x="395288" y="114300"/>
                </a:cubicBezTo>
                <a:lnTo>
                  <a:pt x="322511" y="168846"/>
                </a:lnTo>
                <a:cubicBezTo>
                  <a:pt x="326454" y="175468"/>
                  <a:pt x="329431" y="182761"/>
                  <a:pt x="331291" y="190500"/>
                </a:cubicBezTo>
                <a:lnTo>
                  <a:pt x="404813" y="190500"/>
                </a:lnTo>
                <a:cubicBezTo>
                  <a:pt x="417984" y="190500"/>
                  <a:pt x="428625" y="201141"/>
                  <a:pt x="428625" y="214313"/>
                </a:cubicBezTo>
                <a:cubicBezTo>
                  <a:pt x="428625" y="227484"/>
                  <a:pt x="417984" y="238125"/>
                  <a:pt x="404813" y="238125"/>
                </a:cubicBezTo>
                <a:lnTo>
                  <a:pt x="333375" y="238125"/>
                </a:lnTo>
                <a:lnTo>
                  <a:pt x="333375" y="261938"/>
                </a:lnTo>
                <a:cubicBezTo>
                  <a:pt x="333375" y="263872"/>
                  <a:pt x="333301" y="265881"/>
                  <a:pt x="333226" y="267816"/>
                </a:cubicBezTo>
                <a:lnTo>
                  <a:pt x="395288" y="314325"/>
                </a:lnTo>
                <a:cubicBezTo>
                  <a:pt x="405780" y="322213"/>
                  <a:pt x="407938" y="337170"/>
                  <a:pt x="400050" y="347663"/>
                </a:cubicBezTo>
                <a:cubicBezTo>
                  <a:pt x="392162" y="358155"/>
                  <a:pt x="377205" y="360313"/>
                  <a:pt x="366713" y="352425"/>
                </a:cubicBezTo>
                <a:lnTo>
                  <a:pt x="319757" y="317227"/>
                </a:lnTo>
                <a:cubicBezTo>
                  <a:pt x="302493" y="350118"/>
                  <a:pt x="270272" y="373931"/>
                  <a:pt x="232172" y="379661"/>
                </a:cubicBezTo>
                <a:lnTo>
                  <a:pt x="232172" y="208359"/>
                </a:lnTo>
                <a:cubicBezTo>
                  <a:pt x="232172" y="198462"/>
                  <a:pt x="224210" y="190500"/>
                  <a:pt x="214313" y="190500"/>
                </a:cubicBezTo>
                <a:cubicBezTo>
                  <a:pt x="204415" y="190500"/>
                  <a:pt x="196453" y="198462"/>
                  <a:pt x="196453" y="208359"/>
                </a:cubicBezTo>
                <a:lnTo>
                  <a:pt x="196453" y="379661"/>
                </a:lnTo>
                <a:cubicBezTo>
                  <a:pt x="158353" y="373931"/>
                  <a:pt x="126132" y="350118"/>
                  <a:pt x="108868" y="317227"/>
                </a:cubicBezTo>
                <a:lnTo>
                  <a:pt x="61913" y="352425"/>
                </a:lnTo>
                <a:cubicBezTo>
                  <a:pt x="51420" y="360313"/>
                  <a:pt x="36463" y="358155"/>
                  <a:pt x="28575" y="347663"/>
                </a:cubicBezTo>
                <a:cubicBezTo>
                  <a:pt x="20687" y="337170"/>
                  <a:pt x="22845" y="322213"/>
                  <a:pt x="33338" y="314325"/>
                </a:cubicBezTo>
                <a:lnTo>
                  <a:pt x="95399" y="267816"/>
                </a:lnTo>
                <a:cubicBezTo>
                  <a:pt x="95324" y="265881"/>
                  <a:pt x="95250" y="263947"/>
                  <a:pt x="95250" y="261938"/>
                </a:cubicBezTo>
                <a:lnTo>
                  <a:pt x="95250" y="238125"/>
                </a:lnTo>
                <a:lnTo>
                  <a:pt x="23813" y="238125"/>
                </a:lnTo>
                <a:cubicBezTo>
                  <a:pt x="10641" y="238125"/>
                  <a:pt x="0" y="227484"/>
                  <a:pt x="0" y="214313"/>
                </a:cubicBezTo>
                <a:cubicBezTo>
                  <a:pt x="0" y="201141"/>
                  <a:pt x="10641" y="190500"/>
                  <a:pt x="23813" y="190500"/>
                </a:cubicBezTo>
                <a:lnTo>
                  <a:pt x="97334" y="190500"/>
                </a:lnTo>
                <a:cubicBezTo>
                  <a:pt x="99194" y="182761"/>
                  <a:pt x="102171" y="175468"/>
                  <a:pt x="106114" y="168846"/>
                </a:cubicBezTo>
                <a:lnTo>
                  <a:pt x="33338" y="114300"/>
                </a:lnTo>
                <a:cubicBezTo>
                  <a:pt x="22845" y="106412"/>
                  <a:pt x="20687" y="91455"/>
                  <a:pt x="28575" y="80962"/>
                </a:cubicBezTo>
                <a:cubicBezTo>
                  <a:pt x="36463" y="70470"/>
                  <a:pt x="51420" y="68312"/>
                  <a:pt x="61912" y="76200"/>
                </a:cubicBezTo>
                <a:lnTo>
                  <a:pt x="142875" y="136922"/>
                </a:lnTo>
                <a:cubicBezTo>
                  <a:pt x="152028" y="133127"/>
                  <a:pt x="162074" y="130969"/>
                  <a:pt x="172641" y="130969"/>
                </a:cubicBezTo>
                <a:lnTo>
                  <a:pt x="255984" y="130969"/>
                </a:lnTo>
                <a:cubicBezTo>
                  <a:pt x="266551" y="130969"/>
                  <a:pt x="276597" y="133052"/>
                  <a:pt x="285750" y="136922"/>
                </a:cubicBezTo>
                <a:lnTo>
                  <a:pt x="366713" y="76200"/>
                </a:lnTo>
                <a:cubicBezTo>
                  <a:pt x="377205" y="68312"/>
                  <a:pt x="392162" y="70470"/>
                  <a:pt x="400050" y="80963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9" name="Text 14"/>
          <p:cNvSpPr/>
          <p:nvPr/>
        </p:nvSpPr>
        <p:spPr>
          <a:xfrm>
            <a:off x="9577917" y="32258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缺陷修复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405284" y="3683000"/>
            <a:ext cx="33782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发现并修复了3个关键缺陷，包括状态冲突、数据回滚等问题。</a:t>
            </a:r>
            <a:endParaRPr lang="en-US" sz="1600" dirty="0"/>
          </a:p>
        </p:txBody>
      </p:sp>
      <p:pic>
        <p:nvPicPr>
          <p:cNvPr id="21" name="Image 3" descr="https://kimi-web-img.moonshot.cn/img/res.cloudinary.com/4b33154d880b175fd3b3c83f2d0320825cf28e2b.png">    </p:cNvPr>
          <p:cNvPicPr>
            <a:picLocks noChangeAspect="1"/>
          </p:cNvPicPr>
          <p:nvPr/>
        </p:nvPicPr>
        <p:blipFill>
          <a:blip r:embed="rId4"/>
          <a:srcRect l="0" r="0" t="16403" b="16403"/>
          <a:stretch/>
        </p:blipFill>
        <p:spPr>
          <a:xfrm>
            <a:off x="8449734" y="4292600"/>
            <a:ext cx="3289300" cy="1219200"/>
          </a:xfrm>
          <a:prstGeom prst="roundRect">
            <a:avLst>
              <a:gd name="adj" fmla="val 6250"/>
            </a:avLst>
          </a:prstGeom>
        </p:spPr>
      </p:pic>
    </p:spTree>
  </p:cSld>
  <p:clrMapOvr>
    <a:masterClrMapping/>
  </p:clrMapOvr>
  <p:transition>
    <p:fade/>
    <p:spd val="med"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40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588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5" name="Shape 2"/>
          <p:cNvSpPr/>
          <p:nvPr/>
        </p:nvSpPr>
        <p:spPr>
          <a:xfrm>
            <a:off x="711200" y="71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190500"/>
                </a:moveTo>
                <a:lnTo>
                  <a:pt x="14585" y="190500"/>
                </a:lnTo>
                <a:cubicBezTo>
                  <a:pt x="-238" y="190500"/>
                  <a:pt x="-9346" y="174367"/>
                  <a:pt x="-1726" y="161627"/>
                </a:cubicBezTo>
                <a:lnTo>
                  <a:pt x="29766" y="109121"/>
                </a:lnTo>
                <a:cubicBezTo>
                  <a:pt x="34945" y="100489"/>
                  <a:pt x="44232" y="95250"/>
                  <a:pt x="54293" y="95250"/>
                </a:cubicBezTo>
                <a:lnTo>
                  <a:pt x="110847" y="95250"/>
                </a:lnTo>
                <a:cubicBezTo>
                  <a:pt x="156150" y="18514"/>
                  <a:pt x="223718" y="14645"/>
                  <a:pt x="268903" y="21253"/>
                </a:cubicBezTo>
                <a:cubicBezTo>
                  <a:pt x="276523" y="22384"/>
                  <a:pt x="282476" y="28337"/>
                  <a:pt x="283547" y="35897"/>
                </a:cubicBezTo>
                <a:cubicBezTo>
                  <a:pt x="290155" y="81082"/>
                  <a:pt x="286286" y="148650"/>
                  <a:pt x="209550" y="193953"/>
                </a:cubicBezTo>
                <a:lnTo>
                  <a:pt x="209550" y="250508"/>
                </a:lnTo>
                <a:cubicBezTo>
                  <a:pt x="209550" y="260568"/>
                  <a:pt x="204311" y="269855"/>
                  <a:pt x="195679" y="275034"/>
                </a:cubicBezTo>
                <a:lnTo>
                  <a:pt x="143173" y="306526"/>
                </a:lnTo>
                <a:cubicBezTo>
                  <a:pt x="130493" y="314146"/>
                  <a:pt x="114300" y="304979"/>
                  <a:pt x="114300" y="290215"/>
                </a:cubicBezTo>
                <a:lnTo>
                  <a:pt x="114300" y="228600"/>
                </a:lnTo>
                <a:cubicBezTo>
                  <a:pt x="114300" y="207585"/>
                  <a:pt x="97215" y="190500"/>
                  <a:pt x="76200" y="190500"/>
                </a:cubicBezTo>
                <a:lnTo>
                  <a:pt x="76140" y="190500"/>
                </a:lnTo>
                <a:close/>
                <a:moveTo>
                  <a:pt x="238125" y="95250"/>
                </a:moveTo>
                <a:cubicBezTo>
                  <a:pt x="238125" y="79479"/>
                  <a:pt x="225321" y="66675"/>
                  <a:pt x="209550" y="66675"/>
                </a:cubicBezTo>
                <a:cubicBezTo>
                  <a:pt x="193779" y="66675"/>
                  <a:pt x="180975" y="79479"/>
                  <a:pt x="180975" y="95250"/>
                </a:cubicBezTo>
                <a:cubicBezTo>
                  <a:pt x="180975" y="111021"/>
                  <a:pt x="193779" y="123825"/>
                  <a:pt x="209550" y="123825"/>
                </a:cubicBezTo>
                <a:cubicBezTo>
                  <a:pt x="225321" y="123825"/>
                  <a:pt x="238125" y="111021"/>
                  <a:pt x="238125" y="9525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371600" y="660400"/>
            <a:ext cx="137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性能优化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800" y="1371600"/>
            <a:ext cx="5118100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数据库优化：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合理设计索引，提升查询速度。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缓存策略：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引入Redis缓存热点数据。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分页与懒加载：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优化列表页性能。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CDN与图片压缩：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加速静态资源加载。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01650" y="5943600"/>
            <a:ext cx="5143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响应时间提升 </a:t>
            </a:r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60%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992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66040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1" name="Shape 8"/>
          <p:cNvSpPr/>
          <p:nvPr/>
        </p:nvSpPr>
        <p:spPr>
          <a:xfrm>
            <a:off x="6756400" y="71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52400" y="0"/>
                </a:moveTo>
                <a:cubicBezTo>
                  <a:pt x="155138" y="0"/>
                  <a:pt x="157877" y="595"/>
                  <a:pt x="160377" y="1726"/>
                </a:cubicBezTo>
                <a:lnTo>
                  <a:pt x="272534" y="49292"/>
                </a:lnTo>
                <a:cubicBezTo>
                  <a:pt x="285631" y="54828"/>
                  <a:pt x="295394" y="67747"/>
                  <a:pt x="295335" y="83344"/>
                </a:cubicBezTo>
                <a:cubicBezTo>
                  <a:pt x="295037" y="142399"/>
                  <a:pt x="270748" y="250448"/>
                  <a:pt x="168176" y="299561"/>
                </a:cubicBezTo>
                <a:cubicBezTo>
                  <a:pt x="158234" y="304324"/>
                  <a:pt x="146685" y="304324"/>
                  <a:pt x="136743" y="299561"/>
                </a:cubicBezTo>
                <a:cubicBezTo>
                  <a:pt x="34111" y="250448"/>
                  <a:pt x="9882" y="142399"/>
                  <a:pt x="9585" y="83344"/>
                </a:cubicBezTo>
                <a:cubicBezTo>
                  <a:pt x="9525" y="67747"/>
                  <a:pt x="19288" y="54828"/>
                  <a:pt x="32385" y="49292"/>
                </a:cubicBezTo>
                <a:lnTo>
                  <a:pt x="144482" y="1726"/>
                </a:lnTo>
                <a:cubicBezTo>
                  <a:pt x="146983" y="595"/>
                  <a:pt x="149662" y="0"/>
                  <a:pt x="152400" y="0"/>
                </a:cubicBezTo>
                <a:close/>
                <a:moveTo>
                  <a:pt x="152400" y="39767"/>
                </a:moveTo>
                <a:lnTo>
                  <a:pt x="152400" y="264855"/>
                </a:lnTo>
                <a:cubicBezTo>
                  <a:pt x="234553" y="225088"/>
                  <a:pt x="256639" y="136981"/>
                  <a:pt x="257175" y="84237"/>
                </a:cubicBezTo>
                <a:lnTo>
                  <a:pt x="152400" y="39826"/>
                </a:lnTo>
                <a:lnTo>
                  <a:pt x="152400" y="39826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2" name="Text 9"/>
          <p:cNvSpPr/>
          <p:nvPr/>
        </p:nvSpPr>
        <p:spPr>
          <a:xfrm>
            <a:off x="7416800" y="660400"/>
            <a:ext cx="137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安全加固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604000" y="1371600"/>
            <a:ext cx="5118100" cy="14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密码安全：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MD5加盐存储，防止彩虹表攻击。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注入防护：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全局防SQL注入和XSS过滤。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接口安全：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采用JWT进行无状态鉴权。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操作审计：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记录后台关键操作日志。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6546850" y="5943600"/>
            <a:ext cx="51435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高危漏洞降至 </a:t>
            </a:r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06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11620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部署与数据反馈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6985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云端部署与运维监控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911225" y="17145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508000" y="0"/>
                </a:lnTo>
                <a:cubicBezTo>
                  <a:pt x="788373" y="0"/>
                  <a:pt x="1016000" y="227627"/>
                  <a:pt x="1016000" y="508000"/>
                </a:cubicBezTo>
                <a:lnTo>
                  <a:pt x="1016000" y="508000"/>
                </a:lnTo>
                <a:cubicBezTo>
                  <a:pt x="1016000" y="788373"/>
                  <a:pt x="788373" y="1016000"/>
                  <a:pt x="508000" y="1016000"/>
                </a:cubicBezTo>
                <a:lnTo>
                  <a:pt x="508000" y="1016000"/>
                </a:lnTo>
                <a:cubicBezTo>
                  <a:pt x="227627" y="1016000"/>
                  <a:pt x="0" y="788373"/>
                  <a:pt x="0" y="508000"/>
                </a:cubicBezTo>
                <a:lnTo>
                  <a:pt x="0" y="508000"/>
                </a:lnTo>
                <a:cubicBezTo>
                  <a:pt x="0" y="227627"/>
                  <a:pt x="227627" y="0"/>
                  <a:pt x="508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1133475" y="1993900"/>
            <a:ext cx="571500" cy="457200"/>
          </a:xfrm>
          <a:custGeom>
            <a:avLst/>
            <a:gdLst/>
            <a:ahLst/>
            <a:cxnLst/>
            <a:rect l="l" t="t" r="r" b="b"/>
            <a:pathLst>
              <a:path w="571500" h="457200">
                <a:moveTo>
                  <a:pt x="312450" y="211009"/>
                </a:moveTo>
                <a:lnTo>
                  <a:pt x="253425" y="211009"/>
                </a:lnTo>
                <a:lnTo>
                  <a:pt x="253425" y="157966"/>
                </a:lnTo>
                <a:lnTo>
                  <a:pt x="312450" y="157966"/>
                </a:lnTo>
                <a:lnTo>
                  <a:pt x="312450" y="211009"/>
                </a:lnTo>
                <a:close/>
                <a:moveTo>
                  <a:pt x="312450" y="28575"/>
                </a:moveTo>
                <a:lnTo>
                  <a:pt x="253425" y="28575"/>
                </a:lnTo>
                <a:lnTo>
                  <a:pt x="253425" y="82778"/>
                </a:lnTo>
                <a:lnTo>
                  <a:pt x="312450" y="82778"/>
                </a:lnTo>
                <a:lnTo>
                  <a:pt x="312450" y="28575"/>
                </a:lnTo>
                <a:close/>
                <a:moveTo>
                  <a:pt x="382280" y="157877"/>
                </a:moveTo>
                <a:lnTo>
                  <a:pt x="323255" y="157877"/>
                </a:lnTo>
                <a:lnTo>
                  <a:pt x="323255" y="210919"/>
                </a:lnTo>
                <a:lnTo>
                  <a:pt x="382280" y="210919"/>
                </a:lnTo>
                <a:lnTo>
                  <a:pt x="382280" y="157877"/>
                </a:lnTo>
                <a:close/>
                <a:moveTo>
                  <a:pt x="242709" y="93494"/>
                </a:moveTo>
                <a:lnTo>
                  <a:pt x="183684" y="93494"/>
                </a:lnTo>
                <a:lnTo>
                  <a:pt x="183684" y="147161"/>
                </a:lnTo>
                <a:lnTo>
                  <a:pt x="242709" y="147161"/>
                </a:lnTo>
                <a:lnTo>
                  <a:pt x="242709" y="93494"/>
                </a:lnTo>
                <a:close/>
                <a:moveTo>
                  <a:pt x="312450" y="93494"/>
                </a:moveTo>
                <a:lnTo>
                  <a:pt x="253425" y="93494"/>
                </a:lnTo>
                <a:lnTo>
                  <a:pt x="253425" y="147161"/>
                </a:lnTo>
                <a:lnTo>
                  <a:pt x="312450" y="147161"/>
                </a:lnTo>
                <a:lnTo>
                  <a:pt x="312450" y="93494"/>
                </a:lnTo>
                <a:close/>
                <a:moveTo>
                  <a:pt x="559624" y="182791"/>
                </a:moveTo>
                <a:cubicBezTo>
                  <a:pt x="546765" y="174129"/>
                  <a:pt x="517118" y="171004"/>
                  <a:pt x="494348" y="175290"/>
                </a:cubicBezTo>
                <a:cubicBezTo>
                  <a:pt x="491401" y="153859"/>
                  <a:pt x="479435" y="135195"/>
                  <a:pt x="457646" y="118408"/>
                </a:cubicBezTo>
                <a:lnTo>
                  <a:pt x="445145" y="110103"/>
                </a:lnTo>
                <a:lnTo>
                  <a:pt x="436840" y="122605"/>
                </a:lnTo>
                <a:cubicBezTo>
                  <a:pt x="420410" y="147429"/>
                  <a:pt x="415945" y="188327"/>
                  <a:pt x="433536" y="215295"/>
                </a:cubicBezTo>
                <a:cubicBezTo>
                  <a:pt x="425768" y="219492"/>
                  <a:pt x="410498" y="225207"/>
                  <a:pt x="390317" y="224850"/>
                </a:cubicBezTo>
                <a:lnTo>
                  <a:pt x="2143" y="224850"/>
                </a:lnTo>
                <a:cubicBezTo>
                  <a:pt x="-5626" y="270212"/>
                  <a:pt x="7322" y="329148"/>
                  <a:pt x="41434" y="369600"/>
                </a:cubicBezTo>
                <a:cubicBezTo>
                  <a:pt x="74563" y="408801"/>
                  <a:pt x="124212" y="428714"/>
                  <a:pt x="189131" y="428714"/>
                </a:cubicBezTo>
                <a:cubicBezTo>
                  <a:pt x="329684" y="428714"/>
                  <a:pt x="433715" y="363974"/>
                  <a:pt x="482382" y="246370"/>
                </a:cubicBezTo>
                <a:cubicBezTo>
                  <a:pt x="501491" y="246727"/>
                  <a:pt x="542746" y="246459"/>
                  <a:pt x="563910" y="206008"/>
                </a:cubicBezTo>
                <a:cubicBezTo>
                  <a:pt x="565249" y="203775"/>
                  <a:pt x="569803" y="194221"/>
                  <a:pt x="571500" y="190738"/>
                </a:cubicBezTo>
                <a:lnTo>
                  <a:pt x="559624" y="182791"/>
                </a:lnTo>
                <a:close/>
                <a:moveTo>
                  <a:pt x="103227" y="157877"/>
                </a:moveTo>
                <a:lnTo>
                  <a:pt x="44291" y="157877"/>
                </a:lnTo>
                <a:lnTo>
                  <a:pt x="44291" y="210919"/>
                </a:lnTo>
                <a:lnTo>
                  <a:pt x="103316" y="210919"/>
                </a:lnTo>
                <a:lnTo>
                  <a:pt x="103316" y="157877"/>
                </a:lnTo>
                <a:lnTo>
                  <a:pt x="103227" y="157877"/>
                </a:lnTo>
                <a:close/>
                <a:moveTo>
                  <a:pt x="172968" y="157877"/>
                </a:moveTo>
                <a:lnTo>
                  <a:pt x="113943" y="157877"/>
                </a:lnTo>
                <a:lnTo>
                  <a:pt x="113943" y="210919"/>
                </a:lnTo>
                <a:lnTo>
                  <a:pt x="172968" y="210919"/>
                </a:lnTo>
                <a:lnTo>
                  <a:pt x="172968" y="157877"/>
                </a:lnTo>
                <a:close/>
                <a:moveTo>
                  <a:pt x="242709" y="157877"/>
                </a:moveTo>
                <a:lnTo>
                  <a:pt x="183684" y="157877"/>
                </a:lnTo>
                <a:lnTo>
                  <a:pt x="183684" y="210919"/>
                </a:lnTo>
                <a:lnTo>
                  <a:pt x="242709" y="210919"/>
                </a:lnTo>
                <a:lnTo>
                  <a:pt x="242709" y="157877"/>
                </a:lnTo>
                <a:close/>
                <a:moveTo>
                  <a:pt x="172968" y="93494"/>
                </a:moveTo>
                <a:lnTo>
                  <a:pt x="113943" y="93494"/>
                </a:lnTo>
                <a:lnTo>
                  <a:pt x="113943" y="147161"/>
                </a:lnTo>
                <a:lnTo>
                  <a:pt x="172968" y="147161"/>
                </a:lnTo>
                <a:lnTo>
                  <a:pt x="172968" y="93494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6" name="Text 3"/>
          <p:cNvSpPr/>
          <p:nvPr/>
        </p:nvSpPr>
        <p:spPr>
          <a:xfrm>
            <a:off x="1025260" y="2882900"/>
            <a:ext cx="7874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CI/CD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311150" y="3238500"/>
            <a:ext cx="222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Docker + Jenkins实现一键构建发布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2825750" y="2578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9" name="Shape 6"/>
          <p:cNvSpPr/>
          <p:nvPr/>
        </p:nvSpPr>
        <p:spPr>
          <a:xfrm>
            <a:off x="4029075" y="17145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508000" y="0"/>
                </a:lnTo>
                <a:cubicBezTo>
                  <a:pt x="788373" y="0"/>
                  <a:pt x="1016000" y="227627"/>
                  <a:pt x="1016000" y="508000"/>
                </a:cubicBezTo>
                <a:lnTo>
                  <a:pt x="1016000" y="508000"/>
                </a:lnTo>
                <a:cubicBezTo>
                  <a:pt x="1016000" y="788373"/>
                  <a:pt x="788373" y="1016000"/>
                  <a:pt x="508000" y="1016000"/>
                </a:cubicBezTo>
                <a:lnTo>
                  <a:pt x="508000" y="1016000"/>
                </a:lnTo>
                <a:cubicBezTo>
                  <a:pt x="227627" y="1016000"/>
                  <a:pt x="0" y="788373"/>
                  <a:pt x="0" y="508000"/>
                </a:cubicBezTo>
                <a:lnTo>
                  <a:pt x="0" y="508000"/>
                </a:lnTo>
                <a:cubicBezTo>
                  <a:pt x="0" y="227627"/>
                  <a:pt x="227627" y="0"/>
                  <a:pt x="508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4337050" y="19939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57150" y="28575"/>
                </a:moveTo>
                <a:cubicBezTo>
                  <a:pt x="25628" y="28575"/>
                  <a:pt x="0" y="54203"/>
                  <a:pt x="0" y="85725"/>
                </a:cubicBezTo>
                <a:lnTo>
                  <a:pt x="0" y="142875"/>
                </a:lnTo>
                <a:cubicBezTo>
                  <a:pt x="0" y="174397"/>
                  <a:pt x="25628" y="200025"/>
                  <a:pt x="57150" y="200025"/>
                </a:cubicBezTo>
                <a:lnTo>
                  <a:pt x="342900" y="200025"/>
                </a:lnTo>
                <a:cubicBezTo>
                  <a:pt x="374422" y="200025"/>
                  <a:pt x="400050" y="174397"/>
                  <a:pt x="400050" y="142875"/>
                </a:cubicBezTo>
                <a:lnTo>
                  <a:pt x="400050" y="85725"/>
                </a:lnTo>
                <a:cubicBezTo>
                  <a:pt x="400050" y="54203"/>
                  <a:pt x="374422" y="28575"/>
                  <a:pt x="342900" y="28575"/>
                </a:cubicBezTo>
                <a:lnTo>
                  <a:pt x="57150" y="28575"/>
                </a:lnTo>
                <a:close/>
                <a:moveTo>
                  <a:pt x="250031" y="92869"/>
                </a:moveTo>
                <a:cubicBezTo>
                  <a:pt x="261859" y="92869"/>
                  <a:pt x="271463" y="102472"/>
                  <a:pt x="271463" y="114300"/>
                </a:cubicBezTo>
                <a:cubicBezTo>
                  <a:pt x="271463" y="126128"/>
                  <a:pt x="261859" y="135731"/>
                  <a:pt x="250031" y="135731"/>
                </a:cubicBezTo>
                <a:cubicBezTo>
                  <a:pt x="238203" y="135731"/>
                  <a:pt x="228600" y="126128"/>
                  <a:pt x="228600" y="114300"/>
                </a:cubicBezTo>
                <a:cubicBezTo>
                  <a:pt x="228600" y="102472"/>
                  <a:pt x="238203" y="92869"/>
                  <a:pt x="250031" y="92869"/>
                </a:cubicBezTo>
                <a:close/>
                <a:moveTo>
                  <a:pt x="300038" y="114300"/>
                </a:moveTo>
                <a:cubicBezTo>
                  <a:pt x="300038" y="102472"/>
                  <a:pt x="309641" y="92869"/>
                  <a:pt x="321469" y="92869"/>
                </a:cubicBezTo>
                <a:cubicBezTo>
                  <a:pt x="333297" y="92869"/>
                  <a:pt x="342900" y="102472"/>
                  <a:pt x="342900" y="114300"/>
                </a:cubicBezTo>
                <a:cubicBezTo>
                  <a:pt x="342900" y="126128"/>
                  <a:pt x="333297" y="135731"/>
                  <a:pt x="321469" y="135731"/>
                </a:cubicBezTo>
                <a:cubicBezTo>
                  <a:pt x="309641" y="135731"/>
                  <a:pt x="300038" y="126128"/>
                  <a:pt x="300038" y="114300"/>
                </a:cubicBezTo>
                <a:close/>
                <a:moveTo>
                  <a:pt x="57150" y="257175"/>
                </a:moveTo>
                <a:cubicBezTo>
                  <a:pt x="25628" y="257175"/>
                  <a:pt x="0" y="282803"/>
                  <a:pt x="0" y="314325"/>
                </a:cubicBezTo>
                <a:lnTo>
                  <a:pt x="0" y="371475"/>
                </a:lnTo>
                <a:cubicBezTo>
                  <a:pt x="0" y="402997"/>
                  <a:pt x="25628" y="428625"/>
                  <a:pt x="57150" y="428625"/>
                </a:cubicBezTo>
                <a:lnTo>
                  <a:pt x="342900" y="428625"/>
                </a:lnTo>
                <a:cubicBezTo>
                  <a:pt x="374422" y="428625"/>
                  <a:pt x="400050" y="402997"/>
                  <a:pt x="400050" y="371475"/>
                </a:cubicBezTo>
                <a:lnTo>
                  <a:pt x="400050" y="314325"/>
                </a:lnTo>
                <a:cubicBezTo>
                  <a:pt x="400050" y="282803"/>
                  <a:pt x="374422" y="257175"/>
                  <a:pt x="342900" y="257175"/>
                </a:cubicBezTo>
                <a:lnTo>
                  <a:pt x="57150" y="257175"/>
                </a:lnTo>
                <a:close/>
                <a:moveTo>
                  <a:pt x="250031" y="321469"/>
                </a:moveTo>
                <a:cubicBezTo>
                  <a:pt x="261859" y="321469"/>
                  <a:pt x="271463" y="331072"/>
                  <a:pt x="271463" y="342900"/>
                </a:cubicBezTo>
                <a:cubicBezTo>
                  <a:pt x="271463" y="354728"/>
                  <a:pt x="261859" y="364331"/>
                  <a:pt x="250031" y="364331"/>
                </a:cubicBezTo>
                <a:cubicBezTo>
                  <a:pt x="238203" y="364331"/>
                  <a:pt x="228600" y="354728"/>
                  <a:pt x="228600" y="342900"/>
                </a:cubicBezTo>
                <a:cubicBezTo>
                  <a:pt x="228600" y="331072"/>
                  <a:pt x="238203" y="321469"/>
                  <a:pt x="250031" y="321469"/>
                </a:cubicBezTo>
                <a:close/>
                <a:moveTo>
                  <a:pt x="300038" y="342900"/>
                </a:moveTo>
                <a:cubicBezTo>
                  <a:pt x="300038" y="331072"/>
                  <a:pt x="309641" y="321469"/>
                  <a:pt x="321469" y="321469"/>
                </a:cubicBezTo>
                <a:cubicBezTo>
                  <a:pt x="333297" y="321469"/>
                  <a:pt x="342900" y="331072"/>
                  <a:pt x="342900" y="342900"/>
                </a:cubicBezTo>
                <a:cubicBezTo>
                  <a:pt x="342900" y="354728"/>
                  <a:pt x="333297" y="364331"/>
                  <a:pt x="321469" y="364331"/>
                </a:cubicBezTo>
                <a:cubicBezTo>
                  <a:pt x="309641" y="364331"/>
                  <a:pt x="300038" y="354728"/>
                  <a:pt x="300038" y="34290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1" name="Text 8"/>
          <p:cNvSpPr/>
          <p:nvPr/>
        </p:nvSpPr>
        <p:spPr>
          <a:xfrm>
            <a:off x="4022725" y="28829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负载均衡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3429000" y="3238500"/>
            <a:ext cx="222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Nginx负载均衡与HTTPS配置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5943600" y="2578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14" name="Shape 11"/>
          <p:cNvSpPr/>
          <p:nvPr/>
        </p:nvSpPr>
        <p:spPr>
          <a:xfrm>
            <a:off x="7146925" y="17145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508000" y="0"/>
                </a:lnTo>
                <a:cubicBezTo>
                  <a:pt x="788373" y="0"/>
                  <a:pt x="1016000" y="227627"/>
                  <a:pt x="1016000" y="508000"/>
                </a:cubicBezTo>
                <a:lnTo>
                  <a:pt x="1016000" y="508000"/>
                </a:lnTo>
                <a:cubicBezTo>
                  <a:pt x="1016000" y="788373"/>
                  <a:pt x="788373" y="1016000"/>
                  <a:pt x="508000" y="1016000"/>
                </a:cubicBezTo>
                <a:lnTo>
                  <a:pt x="508000" y="1016000"/>
                </a:lnTo>
                <a:cubicBezTo>
                  <a:pt x="227627" y="1016000"/>
                  <a:pt x="0" y="788373"/>
                  <a:pt x="0" y="508000"/>
                </a:cubicBezTo>
                <a:lnTo>
                  <a:pt x="0" y="508000"/>
                </a:lnTo>
                <a:cubicBezTo>
                  <a:pt x="0" y="227627"/>
                  <a:pt x="227627" y="0"/>
                  <a:pt x="508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7454900" y="1993900"/>
            <a:ext cx="400050" cy="457200"/>
          </a:xfrm>
          <a:custGeom>
            <a:avLst/>
            <a:gdLst/>
            <a:ahLst/>
            <a:cxnLst/>
            <a:rect l="l" t="t" r="r" b="b"/>
            <a:pathLst>
              <a:path w="400050" h="457200">
                <a:moveTo>
                  <a:pt x="400050" y="183773"/>
                </a:moveTo>
                <a:cubicBezTo>
                  <a:pt x="386834" y="192524"/>
                  <a:pt x="371654" y="199579"/>
                  <a:pt x="355848" y="205204"/>
                </a:cubicBezTo>
                <a:cubicBezTo>
                  <a:pt x="313879" y="220206"/>
                  <a:pt x="258782" y="228600"/>
                  <a:pt x="200025" y="228600"/>
                </a:cubicBezTo>
                <a:cubicBezTo>
                  <a:pt x="141268" y="228600"/>
                  <a:pt x="86082" y="220117"/>
                  <a:pt x="44202" y="205204"/>
                </a:cubicBezTo>
                <a:cubicBezTo>
                  <a:pt x="28486" y="199579"/>
                  <a:pt x="13216" y="192524"/>
                  <a:pt x="0" y="183773"/>
                </a:cubicBezTo>
                <a:lnTo>
                  <a:pt x="0" y="257175"/>
                </a:lnTo>
                <a:cubicBezTo>
                  <a:pt x="0" y="296644"/>
                  <a:pt x="89565" y="328613"/>
                  <a:pt x="200025" y="328613"/>
                </a:cubicBezTo>
                <a:cubicBezTo>
                  <a:pt x="310485" y="328613"/>
                  <a:pt x="400050" y="296644"/>
                  <a:pt x="400050" y="257175"/>
                </a:cubicBezTo>
                <a:lnTo>
                  <a:pt x="400050" y="183773"/>
                </a:lnTo>
                <a:close/>
                <a:moveTo>
                  <a:pt x="400050" y="114300"/>
                </a:moveTo>
                <a:lnTo>
                  <a:pt x="400050" y="71438"/>
                </a:lnTo>
                <a:cubicBezTo>
                  <a:pt x="400050" y="31968"/>
                  <a:pt x="310485" y="0"/>
                  <a:pt x="200025" y="0"/>
                </a:cubicBezTo>
                <a:cubicBezTo>
                  <a:pt x="89565" y="0"/>
                  <a:pt x="0" y="31968"/>
                  <a:pt x="0" y="71438"/>
                </a:cubicBezTo>
                <a:lnTo>
                  <a:pt x="0" y="114300"/>
                </a:lnTo>
                <a:cubicBezTo>
                  <a:pt x="0" y="153769"/>
                  <a:pt x="89565" y="185738"/>
                  <a:pt x="200025" y="185738"/>
                </a:cubicBezTo>
                <a:cubicBezTo>
                  <a:pt x="310485" y="185738"/>
                  <a:pt x="400050" y="153769"/>
                  <a:pt x="400050" y="114300"/>
                </a:cubicBezTo>
                <a:close/>
                <a:moveTo>
                  <a:pt x="355848" y="348079"/>
                </a:moveTo>
                <a:cubicBezTo>
                  <a:pt x="313968" y="362992"/>
                  <a:pt x="258872" y="371475"/>
                  <a:pt x="200025" y="371475"/>
                </a:cubicBezTo>
                <a:cubicBezTo>
                  <a:pt x="141178" y="371475"/>
                  <a:pt x="86082" y="362992"/>
                  <a:pt x="44202" y="348079"/>
                </a:cubicBezTo>
                <a:cubicBezTo>
                  <a:pt x="28486" y="342454"/>
                  <a:pt x="13216" y="335399"/>
                  <a:pt x="0" y="326648"/>
                </a:cubicBezTo>
                <a:lnTo>
                  <a:pt x="0" y="385763"/>
                </a:lnTo>
                <a:cubicBezTo>
                  <a:pt x="0" y="425232"/>
                  <a:pt x="89565" y="457200"/>
                  <a:pt x="200025" y="457200"/>
                </a:cubicBezTo>
                <a:cubicBezTo>
                  <a:pt x="310485" y="457200"/>
                  <a:pt x="400050" y="425232"/>
                  <a:pt x="400050" y="385763"/>
                </a:cubicBezTo>
                <a:lnTo>
                  <a:pt x="400050" y="326648"/>
                </a:lnTo>
                <a:cubicBezTo>
                  <a:pt x="386834" y="335399"/>
                  <a:pt x="371654" y="342454"/>
                  <a:pt x="355848" y="348079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6" name="Text 13"/>
          <p:cNvSpPr/>
          <p:nvPr/>
        </p:nvSpPr>
        <p:spPr>
          <a:xfrm>
            <a:off x="7140575" y="28829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数据安全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546850" y="3238500"/>
            <a:ext cx="222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云数据库定时备份与binlog恢复</a:t>
            </a:r>
            <a:endParaRPr lang="en-US" sz="1600" dirty="0"/>
          </a:p>
        </p:txBody>
      </p:sp>
      <p:sp>
        <p:nvSpPr>
          <p:cNvPr id="18" name="Shape 15"/>
          <p:cNvSpPr/>
          <p:nvPr/>
        </p:nvSpPr>
        <p:spPr>
          <a:xfrm>
            <a:off x="9061450" y="25781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99204" y="165854"/>
                </a:moveTo>
                <a:cubicBezTo>
                  <a:pt x="306645" y="158413"/>
                  <a:pt x="306645" y="146328"/>
                  <a:pt x="299204" y="138886"/>
                </a:cubicBezTo>
                <a:lnTo>
                  <a:pt x="203954" y="43636"/>
                </a:lnTo>
                <a:cubicBezTo>
                  <a:pt x="196513" y="36195"/>
                  <a:pt x="184428" y="36195"/>
                  <a:pt x="176986" y="43636"/>
                </a:cubicBezTo>
                <a:cubicBezTo>
                  <a:pt x="169545" y="51078"/>
                  <a:pt x="169545" y="63163"/>
                  <a:pt x="176986" y="70604"/>
                </a:cubicBezTo>
                <a:lnTo>
                  <a:pt x="239732" y="133350"/>
                </a:lnTo>
                <a:lnTo>
                  <a:pt x="19050" y="133350"/>
                </a:lnTo>
                <a:cubicBezTo>
                  <a:pt x="8513" y="133350"/>
                  <a:pt x="0" y="141863"/>
                  <a:pt x="0" y="152400"/>
                </a:cubicBezTo>
                <a:cubicBezTo>
                  <a:pt x="0" y="162937"/>
                  <a:pt x="8513" y="171450"/>
                  <a:pt x="19050" y="171450"/>
                </a:cubicBezTo>
                <a:lnTo>
                  <a:pt x="239732" y="171450"/>
                </a:lnTo>
                <a:lnTo>
                  <a:pt x="176986" y="234196"/>
                </a:lnTo>
                <a:cubicBezTo>
                  <a:pt x="169545" y="241637"/>
                  <a:pt x="169545" y="253722"/>
                  <a:pt x="176986" y="261164"/>
                </a:cubicBezTo>
                <a:cubicBezTo>
                  <a:pt x="184428" y="268605"/>
                  <a:pt x="196513" y="268605"/>
                  <a:pt x="203954" y="261164"/>
                </a:cubicBezTo>
                <a:lnTo>
                  <a:pt x="299204" y="165914"/>
                </a:lnTo>
                <a:close/>
              </a:path>
            </a:pathLst>
          </a:custGeom>
          <a:solidFill>
            <a:srgbClr val="64B5F6"/>
          </a:solidFill>
          <a:ln/>
        </p:spPr>
      </p:sp>
      <p:sp>
        <p:nvSpPr>
          <p:cNvPr id="19" name="Shape 16"/>
          <p:cNvSpPr/>
          <p:nvPr/>
        </p:nvSpPr>
        <p:spPr>
          <a:xfrm>
            <a:off x="10264775" y="1714500"/>
            <a:ext cx="1016000" cy="1016000"/>
          </a:xfrm>
          <a:custGeom>
            <a:avLst/>
            <a:gdLst/>
            <a:ahLst/>
            <a:cxnLst/>
            <a:rect l="l" t="t" r="r" b="b"/>
            <a:pathLst>
              <a:path w="1016000" h="1016000">
                <a:moveTo>
                  <a:pt x="508000" y="0"/>
                </a:moveTo>
                <a:lnTo>
                  <a:pt x="508000" y="0"/>
                </a:lnTo>
                <a:cubicBezTo>
                  <a:pt x="788373" y="0"/>
                  <a:pt x="1016000" y="227627"/>
                  <a:pt x="1016000" y="508000"/>
                </a:cubicBezTo>
                <a:lnTo>
                  <a:pt x="1016000" y="508000"/>
                </a:lnTo>
                <a:cubicBezTo>
                  <a:pt x="1016000" y="788373"/>
                  <a:pt x="788373" y="1016000"/>
                  <a:pt x="508000" y="1016000"/>
                </a:cubicBezTo>
                <a:lnTo>
                  <a:pt x="508000" y="1016000"/>
                </a:lnTo>
                <a:cubicBezTo>
                  <a:pt x="227627" y="1016000"/>
                  <a:pt x="0" y="788373"/>
                  <a:pt x="0" y="508000"/>
                </a:cubicBezTo>
                <a:lnTo>
                  <a:pt x="0" y="508000"/>
                </a:lnTo>
                <a:cubicBezTo>
                  <a:pt x="0" y="227627"/>
                  <a:pt x="227627" y="0"/>
                  <a:pt x="508000" y="0"/>
                </a:cubicBezTo>
                <a:close/>
              </a:path>
            </a:pathLst>
          </a:custGeom>
          <a:solidFill>
            <a:srgbClr val="64B5F6">
              <a:alpha val="30196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10544175" y="1993900"/>
            <a:ext cx="457200" cy="457200"/>
          </a:xfrm>
          <a:custGeom>
            <a:avLst/>
            <a:gdLst/>
            <a:ahLst/>
            <a:cxnLst/>
            <a:rect l="l" t="t" r="r" b="b"/>
            <a:pathLst>
              <a:path w="457200" h="457200">
                <a:moveTo>
                  <a:pt x="57150" y="57150"/>
                </a:moveTo>
                <a:cubicBezTo>
                  <a:pt x="57150" y="41344"/>
                  <a:pt x="44381" y="28575"/>
                  <a:pt x="28575" y="28575"/>
                </a:cubicBezTo>
                <a:cubicBezTo>
                  <a:pt x="12769" y="28575"/>
                  <a:pt x="0" y="41344"/>
                  <a:pt x="0" y="57150"/>
                </a:cubicBezTo>
                <a:lnTo>
                  <a:pt x="0" y="357188"/>
                </a:lnTo>
                <a:cubicBezTo>
                  <a:pt x="0" y="396657"/>
                  <a:pt x="31968" y="428625"/>
                  <a:pt x="71438" y="428625"/>
                </a:cubicBezTo>
                <a:lnTo>
                  <a:pt x="428625" y="428625"/>
                </a:lnTo>
                <a:cubicBezTo>
                  <a:pt x="444431" y="428625"/>
                  <a:pt x="457200" y="415856"/>
                  <a:pt x="457200" y="400050"/>
                </a:cubicBezTo>
                <a:cubicBezTo>
                  <a:pt x="457200" y="384244"/>
                  <a:pt x="444431" y="371475"/>
                  <a:pt x="428625" y="371475"/>
                </a:cubicBezTo>
                <a:lnTo>
                  <a:pt x="71438" y="371475"/>
                </a:lnTo>
                <a:cubicBezTo>
                  <a:pt x="63579" y="371475"/>
                  <a:pt x="57150" y="365046"/>
                  <a:pt x="57150" y="357188"/>
                </a:cubicBezTo>
                <a:lnTo>
                  <a:pt x="57150" y="57150"/>
                </a:lnTo>
                <a:close/>
                <a:moveTo>
                  <a:pt x="420231" y="134481"/>
                </a:moveTo>
                <a:cubicBezTo>
                  <a:pt x="431393" y="123319"/>
                  <a:pt x="431393" y="105192"/>
                  <a:pt x="420231" y="94030"/>
                </a:cubicBezTo>
                <a:cubicBezTo>
                  <a:pt x="409069" y="82867"/>
                  <a:pt x="390942" y="82867"/>
                  <a:pt x="379780" y="94030"/>
                </a:cubicBezTo>
                <a:lnTo>
                  <a:pt x="285750" y="188149"/>
                </a:lnTo>
                <a:lnTo>
                  <a:pt x="234494" y="136981"/>
                </a:lnTo>
                <a:cubicBezTo>
                  <a:pt x="223331" y="125819"/>
                  <a:pt x="205204" y="125819"/>
                  <a:pt x="194042" y="136981"/>
                </a:cubicBezTo>
                <a:lnTo>
                  <a:pt x="108317" y="222706"/>
                </a:lnTo>
                <a:cubicBezTo>
                  <a:pt x="97155" y="233869"/>
                  <a:pt x="97155" y="251996"/>
                  <a:pt x="108317" y="263158"/>
                </a:cubicBezTo>
                <a:cubicBezTo>
                  <a:pt x="119479" y="274320"/>
                  <a:pt x="137606" y="274320"/>
                  <a:pt x="148769" y="263158"/>
                </a:cubicBezTo>
                <a:lnTo>
                  <a:pt x="214313" y="197614"/>
                </a:lnTo>
                <a:lnTo>
                  <a:pt x="265569" y="248870"/>
                </a:lnTo>
                <a:cubicBezTo>
                  <a:pt x="276731" y="260033"/>
                  <a:pt x="294858" y="260033"/>
                  <a:pt x="306020" y="248870"/>
                </a:cubicBezTo>
                <a:lnTo>
                  <a:pt x="420320" y="134570"/>
                </a:ln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21" name="Text 18"/>
          <p:cNvSpPr/>
          <p:nvPr/>
        </p:nvSpPr>
        <p:spPr>
          <a:xfrm>
            <a:off x="10258425" y="2882900"/>
            <a:ext cx="1028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监控告警</a:t>
            </a:r>
            <a:endParaRPr lang="en-US" sz="1600" dirty="0"/>
          </a:p>
        </p:txBody>
      </p:sp>
      <p:sp>
        <p:nvSpPr>
          <p:cNvPr id="22" name="Text 19"/>
          <p:cNvSpPr/>
          <p:nvPr/>
        </p:nvSpPr>
        <p:spPr>
          <a:xfrm>
            <a:off x="9664700" y="3238500"/>
            <a:ext cx="22225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Prometheus+Grafana实时监控</a:t>
            </a:r>
            <a:endParaRPr lang="en-US" sz="1600" dirty="0"/>
          </a:p>
        </p:txBody>
      </p:sp>
      <p:pic>
        <p:nvPicPr>
          <p:cNvPr id="23" name="Image 1" descr="https://kimi-web-img.moonshot.cn/img/www.sqlshack.com/388fec4f9e43f9603bb2e0331d9d577e943ff7f7.png">    </p:cNvPr>
          <p:cNvPicPr>
            <a:picLocks noChangeAspect="1"/>
          </p:cNvPicPr>
          <p:nvPr/>
        </p:nvPicPr>
        <p:blipFill>
          <a:blip r:embed="rId2"/>
          <a:srcRect l="0" r="0" t="32846" b="32846"/>
          <a:stretch/>
        </p:blipFill>
        <p:spPr>
          <a:xfrm>
            <a:off x="254000" y="4254500"/>
            <a:ext cx="11684000" cy="1905000"/>
          </a:xfrm>
          <a:prstGeom prst="roundRect">
            <a:avLst>
              <a:gd name="adj" fmla="val 5333"/>
            </a:avLst>
          </a:prstGeom>
        </p:spPr>
      </p:pic>
    </p:spTree>
  </p:cSld>
  <p:clrMapOvr>
    <a:masterClrMapping/>
  </p:clrMapOvr>
  <p:transition>
    <p:fade/>
    <p:spd val="med"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126071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试运行数据与成效验证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196850" y="1938871"/>
            <a:ext cx="1179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上线30天，数据证明价值，目标有效达成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254000" y="2700871"/>
            <a:ext cx="5689600" cy="1028700"/>
          </a:xfrm>
          <a:custGeom>
            <a:avLst/>
            <a:gdLst/>
            <a:ahLst/>
            <a:cxnLst/>
            <a:rect l="l" t="t" r="r" b="b"/>
            <a:pathLst>
              <a:path w="5689600" h="1028700">
                <a:moveTo>
                  <a:pt x="101605" y="0"/>
                </a:moveTo>
                <a:lnTo>
                  <a:pt x="5587995" y="0"/>
                </a:lnTo>
                <a:cubicBezTo>
                  <a:pt x="5644110" y="0"/>
                  <a:pt x="5689600" y="45490"/>
                  <a:pt x="5689600" y="101605"/>
                </a:cubicBezTo>
                <a:lnTo>
                  <a:pt x="5689600" y="927095"/>
                </a:lnTo>
                <a:cubicBezTo>
                  <a:pt x="5689600" y="983210"/>
                  <a:pt x="5644110" y="1028700"/>
                  <a:pt x="5587995" y="1028700"/>
                </a:cubicBezTo>
                <a:lnTo>
                  <a:pt x="101605" y="1028700"/>
                </a:lnTo>
                <a:cubicBezTo>
                  <a:pt x="45490" y="1028700"/>
                  <a:pt x="0" y="983210"/>
                  <a:pt x="0" y="927095"/>
                </a:cubicBezTo>
                <a:lnTo>
                  <a:pt x="0" y="101605"/>
                </a:lnTo>
                <a:cubicBezTo>
                  <a:pt x="0" y="45528"/>
                  <a:pt x="45528" y="0"/>
                  <a:pt x="101605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457200" y="2912535"/>
            <a:ext cx="153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新增猫档案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457200" y="3268135"/>
            <a:ext cx="1511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平台猫咪信息增长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4333081" y="2904071"/>
            <a:ext cx="17145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312</a:t>
            </a:r>
            <a:pPr>
              <a:lnSpc>
                <a:spcPct val="8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6248400" y="2700871"/>
            <a:ext cx="5689600" cy="1028700"/>
          </a:xfrm>
          <a:custGeom>
            <a:avLst/>
            <a:gdLst/>
            <a:ahLst/>
            <a:cxnLst/>
            <a:rect l="l" t="t" r="r" b="b"/>
            <a:pathLst>
              <a:path w="5689600" h="1028700">
                <a:moveTo>
                  <a:pt x="101605" y="0"/>
                </a:moveTo>
                <a:lnTo>
                  <a:pt x="5587995" y="0"/>
                </a:lnTo>
                <a:cubicBezTo>
                  <a:pt x="5644110" y="0"/>
                  <a:pt x="5689600" y="45490"/>
                  <a:pt x="5689600" y="101605"/>
                </a:cubicBezTo>
                <a:lnTo>
                  <a:pt x="5689600" y="927095"/>
                </a:lnTo>
                <a:cubicBezTo>
                  <a:pt x="5689600" y="983210"/>
                  <a:pt x="5644110" y="1028700"/>
                  <a:pt x="5587995" y="1028700"/>
                </a:cubicBezTo>
                <a:lnTo>
                  <a:pt x="101605" y="1028700"/>
                </a:lnTo>
                <a:cubicBezTo>
                  <a:pt x="45490" y="1028700"/>
                  <a:pt x="0" y="983210"/>
                  <a:pt x="0" y="927095"/>
                </a:cubicBezTo>
                <a:lnTo>
                  <a:pt x="0" y="101605"/>
                </a:lnTo>
                <a:cubicBezTo>
                  <a:pt x="0" y="45528"/>
                  <a:pt x="45528" y="0"/>
                  <a:pt x="101605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0" name="Text 7"/>
          <p:cNvSpPr/>
          <p:nvPr/>
        </p:nvSpPr>
        <p:spPr>
          <a:xfrm>
            <a:off x="6451600" y="2912535"/>
            <a:ext cx="15367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成功领养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451600" y="3268135"/>
            <a:ext cx="15113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找到家的猫咪数量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10327481" y="2904071"/>
            <a:ext cx="17145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189</a:t>
            </a:r>
            <a:pPr>
              <a:lnSpc>
                <a:spcPct val="8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只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254000" y="4038600"/>
            <a:ext cx="5689600" cy="1028700"/>
          </a:xfrm>
          <a:custGeom>
            <a:avLst/>
            <a:gdLst/>
            <a:ahLst/>
            <a:cxnLst/>
            <a:rect l="l" t="t" r="r" b="b"/>
            <a:pathLst>
              <a:path w="5689600" h="1028700">
                <a:moveTo>
                  <a:pt x="101605" y="0"/>
                </a:moveTo>
                <a:lnTo>
                  <a:pt x="5587995" y="0"/>
                </a:lnTo>
                <a:cubicBezTo>
                  <a:pt x="5644110" y="0"/>
                  <a:pt x="5689600" y="45490"/>
                  <a:pt x="5689600" y="101605"/>
                </a:cubicBezTo>
                <a:lnTo>
                  <a:pt x="5689600" y="927095"/>
                </a:lnTo>
                <a:cubicBezTo>
                  <a:pt x="5689600" y="983210"/>
                  <a:pt x="5644110" y="1028700"/>
                  <a:pt x="5587995" y="1028700"/>
                </a:cubicBezTo>
                <a:lnTo>
                  <a:pt x="101605" y="1028700"/>
                </a:lnTo>
                <a:cubicBezTo>
                  <a:pt x="45490" y="1028700"/>
                  <a:pt x="0" y="983210"/>
                  <a:pt x="0" y="927095"/>
                </a:cubicBezTo>
                <a:lnTo>
                  <a:pt x="0" y="101605"/>
                </a:lnTo>
                <a:cubicBezTo>
                  <a:pt x="0" y="45528"/>
                  <a:pt x="45528" y="0"/>
                  <a:pt x="101605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4" name="Text 11"/>
          <p:cNvSpPr/>
          <p:nvPr/>
        </p:nvSpPr>
        <p:spPr>
          <a:xfrm>
            <a:off x="457200" y="4250271"/>
            <a:ext cx="1257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领养率提升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457200" y="4605871"/>
            <a:ext cx="1231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对比传统模式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775465" y="4241800"/>
            <a:ext cx="1270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42</a:t>
            </a:r>
            <a:pPr>
              <a:lnSpc>
                <a:spcPct val="80000"/>
              </a:lnSpc>
            </a:pPr>
            <a:r>
              <a:rPr lang="en-US" sz="1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%</a:t>
            </a:r>
            <a:endParaRPr lang="en-US" sz="1600" dirty="0"/>
          </a:p>
        </p:txBody>
      </p:sp>
      <p:sp>
        <p:nvSpPr>
          <p:cNvPr id="17" name="Shape 14"/>
          <p:cNvSpPr/>
          <p:nvPr/>
        </p:nvSpPr>
        <p:spPr>
          <a:xfrm>
            <a:off x="6248400" y="4038600"/>
            <a:ext cx="5689600" cy="1028700"/>
          </a:xfrm>
          <a:custGeom>
            <a:avLst/>
            <a:gdLst/>
            <a:ahLst/>
            <a:cxnLst/>
            <a:rect l="l" t="t" r="r" b="b"/>
            <a:pathLst>
              <a:path w="5689600" h="1028700">
                <a:moveTo>
                  <a:pt x="101605" y="0"/>
                </a:moveTo>
                <a:lnTo>
                  <a:pt x="5587995" y="0"/>
                </a:lnTo>
                <a:cubicBezTo>
                  <a:pt x="5644110" y="0"/>
                  <a:pt x="5689600" y="45490"/>
                  <a:pt x="5689600" y="101605"/>
                </a:cubicBezTo>
                <a:lnTo>
                  <a:pt x="5689600" y="927095"/>
                </a:lnTo>
                <a:cubicBezTo>
                  <a:pt x="5689600" y="983210"/>
                  <a:pt x="5644110" y="1028700"/>
                  <a:pt x="5587995" y="1028700"/>
                </a:cubicBezTo>
                <a:lnTo>
                  <a:pt x="101605" y="1028700"/>
                </a:lnTo>
                <a:cubicBezTo>
                  <a:pt x="45490" y="1028700"/>
                  <a:pt x="0" y="983210"/>
                  <a:pt x="0" y="927095"/>
                </a:cubicBezTo>
                <a:lnTo>
                  <a:pt x="0" y="101605"/>
                </a:lnTo>
                <a:cubicBezTo>
                  <a:pt x="0" y="45528"/>
                  <a:pt x="45528" y="0"/>
                  <a:pt x="101605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8" name="Text 15"/>
          <p:cNvSpPr/>
          <p:nvPr/>
        </p:nvSpPr>
        <p:spPr>
          <a:xfrm>
            <a:off x="6451600" y="4250271"/>
            <a:ext cx="1485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8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平均审核时长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6451600" y="4605871"/>
            <a:ext cx="1460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从3天缩短至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10529359" y="4241800"/>
            <a:ext cx="15113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80000"/>
              </a:lnSpc>
            </a:pPr>
            <a:r>
              <a:rPr lang="en-US" sz="4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0.8</a:t>
            </a:r>
            <a:pPr>
              <a:lnSpc>
                <a:spcPct val="80000"/>
              </a:lnSpc>
            </a:pPr>
            <a:r>
              <a:rPr lang="en-US" sz="1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天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196850" y="5376335"/>
            <a:ext cx="117983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用户满意度问卷得分：</a:t>
            </a:r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FFD700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4.6</a:t>
            </a:r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 / 5.0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10724515" y="549275"/>
            <a:ext cx="919480" cy="619125"/>
          </a:xfrm>
          <a:custGeom>
            <a:avLst/>
            <a:gdLst/>
            <a:ahLst/>
            <a:cxnLst/>
            <a:rect l="l" t="t" r="r" b="b"/>
            <a:pathLst>
              <a:path w="919480" h="619125">
                <a:moveTo>
                  <a:pt x="40935" y="22074"/>
                </a:moveTo>
                <a:cubicBezTo>
                  <a:pt x="40935" y="34312"/>
                  <a:pt x="31596" y="44234"/>
                  <a:pt x="20075" y="44234"/>
                </a:cubicBezTo>
                <a:cubicBezTo>
                  <a:pt x="8554" y="44234"/>
                  <a:pt x="-786" y="34312"/>
                  <a:pt x="-786" y="22074"/>
                </a:cubicBezTo>
                <a:cubicBezTo>
                  <a:pt x="-786" y="9835"/>
                  <a:pt x="8554" y="-86"/>
                  <a:pt x="20075" y="-86"/>
                </a:cubicBezTo>
                <a:cubicBezTo>
                  <a:pt x="31591" y="-92"/>
                  <a:pt x="40930" y="9820"/>
                  <a:pt x="40935" y="22052"/>
                </a:cubicBezTo>
                <a:cubicBezTo>
                  <a:pt x="40935" y="22060"/>
                  <a:pt x="40935" y="22067"/>
                  <a:pt x="40935" y="22074"/>
                </a:cubicBezTo>
                <a:close/>
                <a:moveTo>
                  <a:pt x="216654" y="22074"/>
                </a:moveTo>
                <a:cubicBezTo>
                  <a:pt x="216654" y="34312"/>
                  <a:pt x="207315" y="44234"/>
                  <a:pt x="195794" y="44234"/>
                </a:cubicBezTo>
                <a:cubicBezTo>
                  <a:pt x="184273" y="44234"/>
                  <a:pt x="174933" y="34312"/>
                  <a:pt x="174933" y="22074"/>
                </a:cubicBezTo>
                <a:cubicBezTo>
                  <a:pt x="174933" y="9835"/>
                  <a:pt x="184273" y="-86"/>
                  <a:pt x="195794" y="-86"/>
                </a:cubicBezTo>
                <a:cubicBezTo>
                  <a:pt x="207308" y="-72"/>
                  <a:pt x="216641" y="9841"/>
                  <a:pt x="216654" y="22074"/>
                </a:cubicBezTo>
                <a:close/>
                <a:moveTo>
                  <a:pt x="392324" y="22074"/>
                </a:moveTo>
                <a:cubicBezTo>
                  <a:pt x="392324" y="34312"/>
                  <a:pt x="382984" y="44234"/>
                  <a:pt x="371464" y="44234"/>
                </a:cubicBezTo>
                <a:cubicBezTo>
                  <a:pt x="359943" y="44234"/>
                  <a:pt x="350603" y="34312"/>
                  <a:pt x="350603" y="22074"/>
                </a:cubicBezTo>
                <a:cubicBezTo>
                  <a:pt x="350603" y="9835"/>
                  <a:pt x="359943" y="-86"/>
                  <a:pt x="371464" y="-86"/>
                </a:cubicBezTo>
                <a:cubicBezTo>
                  <a:pt x="382979" y="-92"/>
                  <a:pt x="392318" y="9820"/>
                  <a:pt x="392324" y="22052"/>
                </a:cubicBezTo>
                <a:cubicBezTo>
                  <a:pt x="392324" y="22060"/>
                  <a:pt x="392324" y="22067"/>
                  <a:pt x="392324" y="22074"/>
                </a:cubicBezTo>
                <a:close/>
                <a:moveTo>
                  <a:pt x="568043" y="22074"/>
                </a:moveTo>
                <a:cubicBezTo>
                  <a:pt x="568043" y="34312"/>
                  <a:pt x="558704" y="44234"/>
                  <a:pt x="547183" y="44234"/>
                </a:cubicBezTo>
                <a:cubicBezTo>
                  <a:pt x="535662" y="44234"/>
                  <a:pt x="526322" y="34312"/>
                  <a:pt x="526322" y="22074"/>
                </a:cubicBezTo>
                <a:cubicBezTo>
                  <a:pt x="526322" y="9835"/>
                  <a:pt x="535662" y="-86"/>
                  <a:pt x="547183" y="-86"/>
                </a:cubicBezTo>
                <a:cubicBezTo>
                  <a:pt x="558699" y="-92"/>
                  <a:pt x="568037" y="9820"/>
                  <a:pt x="568043" y="22052"/>
                </a:cubicBezTo>
                <a:cubicBezTo>
                  <a:pt x="568043" y="22060"/>
                  <a:pt x="568043" y="22067"/>
                  <a:pt x="568043" y="22074"/>
                </a:cubicBezTo>
                <a:close/>
                <a:moveTo>
                  <a:pt x="743762" y="22074"/>
                </a:moveTo>
                <a:cubicBezTo>
                  <a:pt x="743762" y="34312"/>
                  <a:pt x="734423" y="44234"/>
                  <a:pt x="722902" y="44234"/>
                </a:cubicBezTo>
                <a:cubicBezTo>
                  <a:pt x="711381" y="44234"/>
                  <a:pt x="702041" y="34312"/>
                  <a:pt x="702041" y="22074"/>
                </a:cubicBezTo>
                <a:cubicBezTo>
                  <a:pt x="702041" y="9835"/>
                  <a:pt x="711381" y="-86"/>
                  <a:pt x="722902" y="-86"/>
                </a:cubicBezTo>
                <a:cubicBezTo>
                  <a:pt x="734418" y="-92"/>
                  <a:pt x="743756" y="9820"/>
                  <a:pt x="743762" y="22052"/>
                </a:cubicBezTo>
                <a:cubicBezTo>
                  <a:pt x="743762" y="22060"/>
                  <a:pt x="743762" y="22067"/>
                  <a:pt x="743762" y="22074"/>
                </a:cubicBezTo>
                <a:close/>
                <a:moveTo>
                  <a:pt x="919480" y="22074"/>
                </a:moveTo>
                <a:cubicBezTo>
                  <a:pt x="919480" y="34312"/>
                  <a:pt x="910141" y="44234"/>
                  <a:pt x="898620" y="44234"/>
                </a:cubicBezTo>
                <a:cubicBezTo>
                  <a:pt x="887099" y="44234"/>
                  <a:pt x="877759" y="34312"/>
                  <a:pt x="877759" y="22074"/>
                </a:cubicBezTo>
                <a:cubicBezTo>
                  <a:pt x="877759" y="9835"/>
                  <a:pt x="887099" y="-86"/>
                  <a:pt x="898620" y="-86"/>
                </a:cubicBezTo>
                <a:cubicBezTo>
                  <a:pt x="910134" y="-72"/>
                  <a:pt x="919467" y="9841"/>
                  <a:pt x="919480" y="22074"/>
                </a:cubicBezTo>
                <a:close/>
                <a:moveTo>
                  <a:pt x="40935" y="165796"/>
                </a:moveTo>
                <a:cubicBezTo>
                  <a:pt x="40935" y="178035"/>
                  <a:pt x="31596" y="187957"/>
                  <a:pt x="20075" y="187957"/>
                </a:cubicBezTo>
                <a:cubicBezTo>
                  <a:pt x="8554" y="187957"/>
                  <a:pt x="-786" y="178035"/>
                  <a:pt x="-786" y="165796"/>
                </a:cubicBezTo>
                <a:cubicBezTo>
                  <a:pt x="-786" y="153558"/>
                  <a:pt x="8554" y="143636"/>
                  <a:pt x="20075" y="143636"/>
                </a:cubicBezTo>
                <a:cubicBezTo>
                  <a:pt x="31591" y="143630"/>
                  <a:pt x="40930" y="153543"/>
                  <a:pt x="40935" y="165776"/>
                </a:cubicBezTo>
                <a:cubicBezTo>
                  <a:pt x="40935" y="165783"/>
                  <a:pt x="40935" y="165790"/>
                  <a:pt x="40935" y="165796"/>
                </a:cubicBezTo>
                <a:close/>
                <a:moveTo>
                  <a:pt x="216654" y="165796"/>
                </a:moveTo>
                <a:cubicBezTo>
                  <a:pt x="216654" y="178035"/>
                  <a:pt x="207315" y="187957"/>
                  <a:pt x="195794" y="187957"/>
                </a:cubicBezTo>
                <a:cubicBezTo>
                  <a:pt x="184273" y="187957"/>
                  <a:pt x="174933" y="178035"/>
                  <a:pt x="174933" y="165796"/>
                </a:cubicBezTo>
                <a:cubicBezTo>
                  <a:pt x="174933" y="153558"/>
                  <a:pt x="184273" y="143636"/>
                  <a:pt x="195794" y="143636"/>
                </a:cubicBezTo>
                <a:cubicBezTo>
                  <a:pt x="207308" y="143651"/>
                  <a:pt x="216641" y="153564"/>
                  <a:pt x="216654" y="165796"/>
                </a:cubicBezTo>
                <a:close/>
                <a:moveTo>
                  <a:pt x="392324" y="165796"/>
                </a:moveTo>
                <a:cubicBezTo>
                  <a:pt x="392324" y="178035"/>
                  <a:pt x="382984" y="187957"/>
                  <a:pt x="371464" y="187957"/>
                </a:cubicBezTo>
                <a:cubicBezTo>
                  <a:pt x="359943" y="187957"/>
                  <a:pt x="350603" y="178035"/>
                  <a:pt x="350603" y="165796"/>
                </a:cubicBezTo>
                <a:cubicBezTo>
                  <a:pt x="350603" y="153558"/>
                  <a:pt x="359943" y="143636"/>
                  <a:pt x="371464" y="143636"/>
                </a:cubicBezTo>
                <a:cubicBezTo>
                  <a:pt x="382979" y="143630"/>
                  <a:pt x="392318" y="153543"/>
                  <a:pt x="392324" y="165776"/>
                </a:cubicBezTo>
                <a:cubicBezTo>
                  <a:pt x="392324" y="165783"/>
                  <a:pt x="392324" y="165790"/>
                  <a:pt x="392324" y="165796"/>
                </a:cubicBezTo>
                <a:close/>
                <a:moveTo>
                  <a:pt x="568043" y="165796"/>
                </a:moveTo>
                <a:cubicBezTo>
                  <a:pt x="568043" y="178035"/>
                  <a:pt x="558704" y="187957"/>
                  <a:pt x="547183" y="187957"/>
                </a:cubicBezTo>
                <a:cubicBezTo>
                  <a:pt x="535662" y="187957"/>
                  <a:pt x="526322" y="178035"/>
                  <a:pt x="526322" y="165796"/>
                </a:cubicBezTo>
                <a:cubicBezTo>
                  <a:pt x="526322" y="153558"/>
                  <a:pt x="535662" y="143636"/>
                  <a:pt x="547183" y="143636"/>
                </a:cubicBezTo>
                <a:cubicBezTo>
                  <a:pt x="558699" y="143630"/>
                  <a:pt x="568037" y="153543"/>
                  <a:pt x="568043" y="165776"/>
                </a:cubicBezTo>
                <a:cubicBezTo>
                  <a:pt x="568043" y="165783"/>
                  <a:pt x="568043" y="165790"/>
                  <a:pt x="568043" y="165796"/>
                </a:cubicBezTo>
                <a:close/>
                <a:moveTo>
                  <a:pt x="743762" y="165796"/>
                </a:moveTo>
                <a:cubicBezTo>
                  <a:pt x="743762" y="178035"/>
                  <a:pt x="734423" y="187957"/>
                  <a:pt x="722902" y="187957"/>
                </a:cubicBezTo>
                <a:cubicBezTo>
                  <a:pt x="711381" y="187957"/>
                  <a:pt x="702041" y="178035"/>
                  <a:pt x="702041" y="165796"/>
                </a:cubicBezTo>
                <a:cubicBezTo>
                  <a:pt x="702041" y="153558"/>
                  <a:pt x="711381" y="143636"/>
                  <a:pt x="722902" y="143636"/>
                </a:cubicBezTo>
                <a:cubicBezTo>
                  <a:pt x="734418" y="143630"/>
                  <a:pt x="743756" y="153543"/>
                  <a:pt x="743762" y="165776"/>
                </a:cubicBezTo>
                <a:cubicBezTo>
                  <a:pt x="743762" y="165783"/>
                  <a:pt x="743762" y="165790"/>
                  <a:pt x="743762" y="165796"/>
                </a:cubicBezTo>
                <a:close/>
                <a:moveTo>
                  <a:pt x="919480" y="165796"/>
                </a:moveTo>
                <a:cubicBezTo>
                  <a:pt x="919480" y="178035"/>
                  <a:pt x="910141" y="187957"/>
                  <a:pt x="898620" y="187957"/>
                </a:cubicBezTo>
                <a:cubicBezTo>
                  <a:pt x="887099" y="187957"/>
                  <a:pt x="877759" y="178035"/>
                  <a:pt x="877759" y="165796"/>
                </a:cubicBezTo>
                <a:cubicBezTo>
                  <a:pt x="877759" y="153558"/>
                  <a:pt x="887099" y="143636"/>
                  <a:pt x="898620" y="143636"/>
                </a:cubicBezTo>
                <a:cubicBezTo>
                  <a:pt x="910134" y="143651"/>
                  <a:pt x="919467" y="153564"/>
                  <a:pt x="919480" y="165796"/>
                </a:cubicBezTo>
                <a:close/>
                <a:moveTo>
                  <a:pt x="40935" y="309519"/>
                </a:moveTo>
                <a:cubicBezTo>
                  <a:pt x="40935" y="321758"/>
                  <a:pt x="31596" y="331679"/>
                  <a:pt x="20075" y="331679"/>
                </a:cubicBezTo>
                <a:cubicBezTo>
                  <a:pt x="8554" y="331679"/>
                  <a:pt x="-786" y="321758"/>
                  <a:pt x="-786" y="309519"/>
                </a:cubicBezTo>
                <a:cubicBezTo>
                  <a:pt x="-786" y="297280"/>
                  <a:pt x="8554" y="287359"/>
                  <a:pt x="20075" y="287359"/>
                </a:cubicBezTo>
                <a:cubicBezTo>
                  <a:pt x="31591" y="287353"/>
                  <a:pt x="40930" y="297265"/>
                  <a:pt x="40935" y="309498"/>
                </a:cubicBezTo>
                <a:cubicBezTo>
                  <a:pt x="40935" y="309505"/>
                  <a:pt x="40935" y="309512"/>
                  <a:pt x="40935" y="309519"/>
                </a:cubicBezTo>
                <a:close/>
                <a:moveTo>
                  <a:pt x="216654" y="309519"/>
                </a:moveTo>
                <a:cubicBezTo>
                  <a:pt x="216654" y="321758"/>
                  <a:pt x="207315" y="331679"/>
                  <a:pt x="195794" y="331679"/>
                </a:cubicBezTo>
                <a:cubicBezTo>
                  <a:pt x="184273" y="331679"/>
                  <a:pt x="174933" y="321758"/>
                  <a:pt x="174933" y="309519"/>
                </a:cubicBezTo>
                <a:cubicBezTo>
                  <a:pt x="174933" y="297280"/>
                  <a:pt x="184273" y="287359"/>
                  <a:pt x="195794" y="287359"/>
                </a:cubicBezTo>
                <a:cubicBezTo>
                  <a:pt x="207308" y="287374"/>
                  <a:pt x="216641" y="297286"/>
                  <a:pt x="216654" y="309519"/>
                </a:cubicBezTo>
                <a:close/>
                <a:moveTo>
                  <a:pt x="392324" y="309519"/>
                </a:moveTo>
                <a:cubicBezTo>
                  <a:pt x="392324" y="321758"/>
                  <a:pt x="382984" y="331679"/>
                  <a:pt x="371464" y="331679"/>
                </a:cubicBezTo>
                <a:cubicBezTo>
                  <a:pt x="359943" y="331679"/>
                  <a:pt x="350603" y="321758"/>
                  <a:pt x="350603" y="309519"/>
                </a:cubicBezTo>
                <a:cubicBezTo>
                  <a:pt x="350603" y="297280"/>
                  <a:pt x="359943" y="287359"/>
                  <a:pt x="371464" y="287359"/>
                </a:cubicBezTo>
                <a:cubicBezTo>
                  <a:pt x="382979" y="287353"/>
                  <a:pt x="392318" y="297265"/>
                  <a:pt x="392324" y="309498"/>
                </a:cubicBezTo>
                <a:cubicBezTo>
                  <a:pt x="392324" y="309505"/>
                  <a:pt x="392324" y="309512"/>
                  <a:pt x="392324" y="309519"/>
                </a:cubicBezTo>
                <a:close/>
                <a:moveTo>
                  <a:pt x="568043" y="309519"/>
                </a:moveTo>
                <a:cubicBezTo>
                  <a:pt x="568043" y="321758"/>
                  <a:pt x="558704" y="331679"/>
                  <a:pt x="547183" y="331679"/>
                </a:cubicBezTo>
                <a:cubicBezTo>
                  <a:pt x="535662" y="331679"/>
                  <a:pt x="526322" y="321758"/>
                  <a:pt x="526322" y="309519"/>
                </a:cubicBezTo>
                <a:cubicBezTo>
                  <a:pt x="526322" y="297280"/>
                  <a:pt x="535662" y="287359"/>
                  <a:pt x="547183" y="287359"/>
                </a:cubicBezTo>
                <a:cubicBezTo>
                  <a:pt x="558699" y="287353"/>
                  <a:pt x="568037" y="297265"/>
                  <a:pt x="568043" y="309498"/>
                </a:cubicBezTo>
                <a:cubicBezTo>
                  <a:pt x="568043" y="309505"/>
                  <a:pt x="568043" y="309512"/>
                  <a:pt x="568043" y="309519"/>
                </a:cubicBezTo>
                <a:close/>
                <a:moveTo>
                  <a:pt x="743762" y="309519"/>
                </a:moveTo>
                <a:cubicBezTo>
                  <a:pt x="743762" y="321758"/>
                  <a:pt x="734423" y="331679"/>
                  <a:pt x="722902" y="331679"/>
                </a:cubicBezTo>
                <a:cubicBezTo>
                  <a:pt x="711381" y="331679"/>
                  <a:pt x="702041" y="321758"/>
                  <a:pt x="702041" y="309519"/>
                </a:cubicBezTo>
                <a:cubicBezTo>
                  <a:pt x="702041" y="297280"/>
                  <a:pt x="711381" y="287359"/>
                  <a:pt x="722902" y="287359"/>
                </a:cubicBezTo>
                <a:cubicBezTo>
                  <a:pt x="734418" y="287353"/>
                  <a:pt x="743756" y="297265"/>
                  <a:pt x="743762" y="309498"/>
                </a:cubicBezTo>
                <a:cubicBezTo>
                  <a:pt x="743762" y="309505"/>
                  <a:pt x="743762" y="309512"/>
                  <a:pt x="743762" y="309519"/>
                </a:cubicBezTo>
                <a:close/>
                <a:moveTo>
                  <a:pt x="919480" y="309519"/>
                </a:moveTo>
                <a:cubicBezTo>
                  <a:pt x="919480" y="321758"/>
                  <a:pt x="910141" y="331679"/>
                  <a:pt x="898620" y="331679"/>
                </a:cubicBezTo>
                <a:cubicBezTo>
                  <a:pt x="887099" y="331679"/>
                  <a:pt x="877759" y="321758"/>
                  <a:pt x="877759" y="309519"/>
                </a:cubicBezTo>
                <a:cubicBezTo>
                  <a:pt x="877759" y="297280"/>
                  <a:pt x="887099" y="287359"/>
                  <a:pt x="898620" y="287359"/>
                </a:cubicBezTo>
                <a:cubicBezTo>
                  <a:pt x="910134" y="287374"/>
                  <a:pt x="919467" y="297286"/>
                  <a:pt x="919480" y="309519"/>
                </a:cubicBezTo>
                <a:close/>
                <a:moveTo>
                  <a:pt x="40935" y="453242"/>
                </a:moveTo>
                <a:cubicBezTo>
                  <a:pt x="40935" y="465481"/>
                  <a:pt x="31596" y="475402"/>
                  <a:pt x="20075" y="475402"/>
                </a:cubicBezTo>
                <a:cubicBezTo>
                  <a:pt x="8554" y="475402"/>
                  <a:pt x="-786" y="465481"/>
                  <a:pt x="-786" y="453242"/>
                </a:cubicBezTo>
                <a:cubicBezTo>
                  <a:pt x="-786" y="441003"/>
                  <a:pt x="8554" y="431082"/>
                  <a:pt x="20075" y="431082"/>
                </a:cubicBezTo>
                <a:cubicBezTo>
                  <a:pt x="31591" y="431076"/>
                  <a:pt x="40930" y="440988"/>
                  <a:pt x="40935" y="453221"/>
                </a:cubicBezTo>
                <a:cubicBezTo>
                  <a:pt x="40935" y="453228"/>
                  <a:pt x="40935" y="453235"/>
                  <a:pt x="40935" y="453242"/>
                </a:cubicBezTo>
                <a:close/>
                <a:moveTo>
                  <a:pt x="216654" y="453242"/>
                </a:moveTo>
                <a:cubicBezTo>
                  <a:pt x="216654" y="465481"/>
                  <a:pt x="207315" y="475402"/>
                  <a:pt x="195794" y="475402"/>
                </a:cubicBezTo>
                <a:cubicBezTo>
                  <a:pt x="184273" y="475402"/>
                  <a:pt x="174933" y="465481"/>
                  <a:pt x="174933" y="453242"/>
                </a:cubicBezTo>
                <a:cubicBezTo>
                  <a:pt x="174933" y="441003"/>
                  <a:pt x="184273" y="431082"/>
                  <a:pt x="195794" y="431082"/>
                </a:cubicBezTo>
                <a:cubicBezTo>
                  <a:pt x="207308" y="431096"/>
                  <a:pt x="216641" y="441009"/>
                  <a:pt x="216654" y="453242"/>
                </a:cubicBezTo>
                <a:close/>
                <a:moveTo>
                  <a:pt x="392324" y="453242"/>
                </a:moveTo>
                <a:cubicBezTo>
                  <a:pt x="392324" y="465481"/>
                  <a:pt x="382984" y="475402"/>
                  <a:pt x="371464" y="475402"/>
                </a:cubicBezTo>
                <a:cubicBezTo>
                  <a:pt x="359943" y="475402"/>
                  <a:pt x="350603" y="465481"/>
                  <a:pt x="350603" y="453242"/>
                </a:cubicBezTo>
                <a:cubicBezTo>
                  <a:pt x="350603" y="441003"/>
                  <a:pt x="359943" y="431082"/>
                  <a:pt x="371464" y="431082"/>
                </a:cubicBezTo>
                <a:cubicBezTo>
                  <a:pt x="382979" y="431076"/>
                  <a:pt x="392318" y="440988"/>
                  <a:pt x="392324" y="453221"/>
                </a:cubicBezTo>
                <a:cubicBezTo>
                  <a:pt x="392324" y="453228"/>
                  <a:pt x="392324" y="453235"/>
                  <a:pt x="392324" y="453242"/>
                </a:cubicBezTo>
                <a:close/>
                <a:moveTo>
                  <a:pt x="568043" y="453242"/>
                </a:moveTo>
                <a:cubicBezTo>
                  <a:pt x="568043" y="465481"/>
                  <a:pt x="558704" y="475402"/>
                  <a:pt x="547183" y="475402"/>
                </a:cubicBezTo>
                <a:cubicBezTo>
                  <a:pt x="535662" y="475402"/>
                  <a:pt x="526322" y="465481"/>
                  <a:pt x="526322" y="453242"/>
                </a:cubicBezTo>
                <a:cubicBezTo>
                  <a:pt x="526322" y="441003"/>
                  <a:pt x="535662" y="431082"/>
                  <a:pt x="547183" y="431082"/>
                </a:cubicBezTo>
                <a:cubicBezTo>
                  <a:pt x="558699" y="431076"/>
                  <a:pt x="568037" y="440988"/>
                  <a:pt x="568043" y="453221"/>
                </a:cubicBezTo>
                <a:cubicBezTo>
                  <a:pt x="568043" y="453228"/>
                  <a:pt x="568043" y="453235"/>
                  <a:pt x="568043" y="453242"/>
                </a:cubicBezTo>
                <a:close/>
                <a:moveTo>
                  <a:pt x="743762" y="453242"/>
                </a:moveTo>
                <a:cubicBezTo>
                  <a:pt x="743762" y="465481"/>
                  <a:pt x="734423" y="475402"/>
                  <a:pt x="722902" y="475402"/>
                </a:cubicBezTo>
                <a:cubicBezTo>
                  <a:pt x="711381" y="475402"/>
                  <a:pt x="702041" y="465481"/>
                  <a:pt x="702041" y="453242"/>
                </a:cubicBezTo>
                <a:cubicBezTo>
                  <a:pt x="702041" y="441003"/>
                  <a:pt x="711381" y="431082"/>
                  <a:pt x="722902" y="431082"/>
                </a:cubicBezTo>
                <a:cubicBezTo>
                  <a:pt x="734418" y="431076"/>
                  <a:pt x="743756" y="440988"/>
                  <a:pt x="743762" y="453221"/>
                </a:cubicBezTo>
                <a:cubicBezTo>
                  <a:pt x="743762" y="453228"/>
                  <a:pt x="743762" y="453235"/>
                  <a:pt x="743762" y="453242"/>
                </a:cubicBezTo>
                <a:close/>
                <a:moveTo>
                  <a:pt x="919480" y="453242"/>
                </a:moveTo>
                <a:cubicBezTo>
                  <a:pt x="919480" y="465481"/>
                  <a:pt x="910141" y="475402"/>
                  <a:pt x="898620" y="475402"/>
                </a:cubicBezTo>
                <a:cubicBezTo>
                  <a:pt x="887099" y="475402"/>
                  <a:pt x="877759" y="465481"/>
                  <a:pt x="877759" y="453242"/>
                </a:cubicBezTo>
                <a:cubicBezTo>
                  <a:pt x="877759" y="441003"/>
                  <a:pt x="887099" y="431082"/>
                  <a:pt x="898620" y="431082"/>
                </a:cubicBezTo>
                <a:cubicBezTo>
                  <a:pt x="910134" y="431096"/>
                  <a:pt x="919467" y="441009"/>
                  <a:pt x="919480" y="453242"/>
                </a:cubicBezTo>
                <a:close/>
                <a:moveTo>
                  <a:pt x="40935" y="596965"/>
                </a:moveTo>
                <a:cubicBezTo>
                  <a:pt x="40935" y="609204"/>
                  <a:pt x="31596" y="619125"/>
                  <a:pt x="20075" y="619125"/>
                </a:cubicBezTo>
                <a:cubicBezTo>
                  <a:pt x="8554" y="619125"/>
                  <a:pt x="-786" y="609204"/>
                  <a:pt x="-786" y="596965"/>
                </a:cubicBezTo>
                <a:cubicBezTo>
                  <a:pt x="-786" y="584726"/>
                  <a:pt x="8554" y="574805"/>
                  <a:pt x="20075" y="574805"/>
                </a:cubicBezTo>
                <a:cubicBezTo>
                  <a:pt x="31591" y="574799"/>
                  <a:pt x="40930" y="584711"/>
                  <a:pt x="40935" y="596943"/>
                </a:cubicBezTo>
                <a:cubicBezTo>
                  <a:pt x="40935" y="596950"/>
                  <a:pt x="40935" y="596957"/>
                  <a:pt x="40935" y="596965"/>
                </a:cubicBezTo>
                <a:close/>
                <a:moveTo>
                  <a:pt x="216654" y="596965"/>
                </a:moveTo>
                <a:cubicBezTo>
                  <a:pt x="216654" y="609204"/>
                  <a:pt x="207315" y="619125"/>
                  <a:pt x="195794" y="619125"/>
                </a:cubicBezTo>
                <a:cubicBezTo>
                  <a:pt x="184273" y="619125"/>
                  <a:pt x="174933" y="609204"/>
                  <a:pt x="174933" y="596965"/>
                </a:cubicBezTo>
                <a:cubicBezTo>
                  <a:pt x="174933" y="584726"/>
                  <a:pt x="184273" y="574805"/>
                  <a:pt x="195794" y="574805"/>
                </a:cubicBezTo>
                <a:cubicBezTo>
                  <a:pt x="207308" y="574818"/>
                  <a:pt x="216641" y="584732"/>
                  <a:pt x="216654" y="596965"/>
                </a:cubicBezTo>
                <a:close/>
                <a:moveTo>
                  <a:pt x="392324" y="596965"/>
                </a:moveTo>
                <a:cubicBezTo>
                  <a:pt x="392324" y="609204"/>
                  <a:pt x="382984" y="619125"/>
                  <a:pt x="371464" y="619125"/>
                </a:cubicBezTo>
                <a:cubicBezTo>
                  <a:pt x="359943" y="619125"/>
                  <a:pt x="350603" y="609204"/>
                  <a:pt x="350603" y="596965"/>
                </a:cubicBezTo>
                <a:cubicBezTo>
                  <a:pt x="350603" y="584726"/>
                  <a:pt x="359943" y="574805"/>
                  <a:pt x="371464" y="574805"/>
                </a:cubicBezTo>
                <a:cubicBezTo>
                  <a:pt x="382979" y="574799"/>
                  <a:pt x="392318" y="584711"/>
                  <a:pt x="392324" y="596943"/>
                </a:cubicBezTo>
                <a:cubicBezTo>
                  <a:pt x="392324" y="596950"/>
                  <a:pt x="392324" y="596957"/>
                  <a:pt x="392324" y="596965"/>
                </a:cubicBezTo>
                <a:close/>
                <a:moveTo>
                  <a:pt x="568043" y="596965"/>
                </a:moveTo>
                <a:cubicBezTo>
                  <a:pt x="568043" y="609204"/>
                  <a:pt x="558704" y="619125"/>
                  <a:pt x="547183" y="619125"/>
                </a:cubicBezTo>
                <a:cubicBezTo>
                  <a:pt x="535662" y="619125"/>
                  <a:pt x="526322" y="609204"/>
                  <a:pt x="526322" y="596965"/>
                </a:cubicBezTo>
                <a:cubicBezTo>
                  <a:pt x="526322" y="584726"/>
                  <a:pt x="535662" y="574805"/>
                  <a:pt x="547183" y="574805"/>
                </a:cubicBezTo>
                <a:cubicBezTo>
                  <a:pt x="558699" y="574799"/>
                  <a:pt x="568037" y="584711"/>
                  <a:pt x="568043" y="596943"/>
                </a:cubicBezTo>
                <a:cubicBezTo>
                  <a:pt x="568043" y="596950"/>
                  <a:pt x="568043" y="596957"/>
                  <a:pt x="568043" y="596965"/>
                </a:cubicBezTo>
                <a:close/>
                <a:moveTo>
                  <a:pt x="743762" y="596965"/>
                </a:moveTo>
                <a:cubicBezTo>
                  <a:pt x="743762" y="609204"/>
                  <a:pt x="734423" y="619125"/>
                  <a:pt x="722902" y="619125"/>
                </a:cubicBezTo>
                <a:cubicBezTo>
                  <a:pt x="711381" y="619125"/>
                  <a:pt x="702041" y="609204"/>
                  <a:pt x="702041" y="596965"/>
                </a:cubicBezTo>
                <a:cubicBezTo>
                  <a:pt x="702041" y="584726"/>
                  <a:pt x="711381" y="574805"/>
                  <a:pt x="722902" y="574805"/>
                </a:cubicBezTo>
                <a:cubicBezTo>
                  <a:pt x="734418" y="574799"/>
                  <a:pt x="743756" y="584711"/>
                  <a:pt x="743762" y="596943"/>
                </a:cubicBezTo>
                <a:cubicBezTo>
                  <a:pt x="743762" y="596950"/>
                  <a:pt x="743762" y="596957"/>
                  <a:pt x="743762" y="596965"/>
                </a:cubicBezTo>
                <a:close/>
                <a:moveTo>
                  <a:pt x="919480" y="596965"/>
                </a:moveTo>
                <a:cubicBezTo>
                  <a:pt x="919480" y="609204"/>
                  <a:pt x="910141" y="619125"/>
                  <a:pt x="898620" y="619125"/>
                </a:cubicBezTo>
                <a:cubicBezTo>
                  <a:pt x="887099" y="619125"/>
                  <a:pt x="877759" y="609204"/>
                  <a:pt x="877759" y="596965"/>
                </a:cubicBezTo>
                <a:cubicBezTo>
                  <a:pt x="877759" y="584726"/>
                  <a:pt x="887099" y="574805"/>
                  <a:pt x="898620" y="574805"/>
                </a:cubicBezTo>
                <a:cubicBezTo>
                  <a:pt x="910134" y="574818"/>
                  <a:pt x="919467" y="584732"/>
                  <a:pt x="919480" y="596965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4" name="Text 1"/>
          <p:cNvSpPr/>
          <p:nvPr/>
        </p:nvSpPr>
        <p:spPr>
          <a:xfrm>
            <a:off x="10724515" y="549275"/>
            <a:ext cx="919480" cy="619125"/>
          </a:xfrm>
          <a:prstGeom prst="rect">
            <a:avLst/>
          </a:prstGeom>
          <a:noFill/>
          <a:ln/>
        </p:spPr>
        <p:txBody>
          <a:bodyPr wrap="square" lIns="45720" tIns="91440" rIns="91440" bIns="45720" rtlCol="0" anchor="ctr"/>
          <a:lstStyle/>
          <a:p>
            <a:pPr>
              <a:lnSpc>
                <a:spcPct val="100000"/>
              </a:lnSpc>
            </a:pP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300220" y="2123440"/>
            <a:ext cx="3592195" cy="148153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9600" b="1" dirty="0">
                <a:solidFill>
                  <a:srgbClr val="2483EB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07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4420235" y="3606165"/>
            <a:ext cx="3352165" cy="116205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3600" b="1" dirty="0">
                <a:solidFill>
                  <a:srgbClr val="000000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创新总结与展望</a:t>
            </a:r>
            <a:endParaRPr lang="en-US" sz="1600" dirty="0"/>
          </a:p>
        </p:txBody>
      </p:sp>
      <p:pic>
        <p:nvPicPr>
          <p:cNvPr id="7" name="Image 1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3">
            <a:alphaModFix amt="97000"/>
          </a:blip>
          <a:srcRect l="0" r="0" t="22162" b="0"/>
          <a:stretch/>
        </p:blipFill>
        <p:spPr>
          <a:xfrm>
            <a:off x="6811010" y="549275"/>
            <a:ext cx="2052320" cy="1736725"/>
          </a:xfrm>
          <a:prstGeom prst="rect">
            <a:avLst/>
          </a:prstGeom>
        </p:spPr>
      </p:pic>
      <p:pic>
        <p:nvPicPr>
          <p:cNvPr id="8" name="Image 2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4"/>
          <a:srcRect l="3542" r="-5121" t="0" b="-185"/>
          <a:stretch/>
        </p:blipFill>
        <p:spPr>
          <a:xfrm>
            <a:off x="0" y="0"/>
            <a:ext cx="4420235" cy="6870700"/>
          </a:xfrm>
          <a:prstGeom prst="rect">
            <a:avLst/>
          </a:prstGeom>
        </p:spPr>
      </p:pic>
      <p:pic>
        <p:nvPicPr>
          <p:cNvPr id="9" name="Image 3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5"/>
          <a:srcRect l="3542" r="-5121" t="0" b="-185"/>
          <a:stretch/>
        </p:blipFill>
        <p:spPr>
          <a:xfrm flipH="1">
            <a:off x="7772400" y="0"/>
            <a:ext cx="441960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13208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项目创新点与知识产权</a:t>
            </a:r>
            <a:endParaRPr lang="en-US" sz="1600" dirty="0"/>
          </a:p>
        </p:txBody>
      </p:sp>
      <p:sp>
        <p:nvSpPr>
          <p:cNvPr id="4" name="Shape 1"/>
          <p:cNvSpPr/>
          <p:nvPr/>
        </p:nvSpPr>
        <p:spPr>
          <a:xfrm>
            <a:off x="254000" y="2235200"/>
            <a:ext cx="5689600" cy="3302000"/>
          </a:xfrm>
          <a:custGeom>
            <a:avLst/>
            <a:gdLst/>
            <a:ahLst/>
            <a:cxnLst/>
            <a:rect l="l" t="t" r="r" b="b"/>
            <a:pathLst>
              <a:path w="5689600" h="3302000">
                <a:moveTo>
                  <a:pt x="101603" y="0"/>
                </a:moveTo>
                <a:lnTo>
                  <a:pt x="5587997" y="0"/>
                </a:lnTo>
                <a:cubicBezTo>
                  <a:pt x="5644111" y="0"/>
                  <a:pt x="5689600" y="45489"/>
                  <a:pt x="5689600" y="101603"/>
                </a:cubicBezTo>
                <a:lnTo>
                  <a:pt x="5689600" y="3200397"/>
                </a:lnTo>
                <a:cubicBezTo>
                  <a:pt x="5689600" y="3256511"/>
                  <a:pt x="5644111" y="3302000"/>
                  <a:pt x="5587997" y="3302000"/>
                </a:cubicBezTo>
                <a:lnTo>
                  <a:pt x="101603" y="3302000"/>
                </a:lnTo>
                <a:cubicBezTo>
                  <a:pt x="45489" y="3302000"/>
                  <a:pt x="0" y="3256511"/>
                  <a:pt x="0" y="32003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35000" y="25908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174367" y="228600"/>
                </a:moveTo>
                <a:cubicBezTo>
                  <a:pt x="178713" y="215325"/>
                  <a:pt x="187404" y="203299"/>
                  <a:pt x="197227" y="192941"/>
                </a:cubicBezTo>
                <a:cubicBezTo>
                  <a:pt x="216694" y="172462"/>
                  <a:pt x="228600" y="144780"/>
                  <a:pt x="228600" y="114300"/>
                </a:cubicBezTo>
                <a:cubicBezTo>
                  <a:pt x="228600" y="51197"/>
                  <a:pt x="177403" y="0"/>
                  <a:pt x="114300" y="0"/>
                </a:cubicBezTo>
                <a:cubicBezTo>
                  <a:pt x="51197" y="0"/>
                  <a:pt x="0" y="51197"/>
                  <a:pt x="0" y="114300"/>
                </a:cubicBezTo>
                <a:cubicBezTo>
                  <a:pt x="0" y="144780"/>
                  <a:pt x="11906" y="172462"/>
                  <a:pt x="31373" y="192941"/>
                </a:cubicBezTo>
                <a:cubicBezTo>
                  <a:pt x="41196" y="203299"/>
                  <a:pt x="49947" y="215325"/>
                  <a:pt x="54233" y="228600"/>
                </a:cubicBezTo>
                <a:lnTo>
                  <a:pt x="174308" y="228600"/>
                </a:lnTo>
                <a:close/>
                <a:moveTo>
                  <a:pt x="171450" y="257175"/>
                </a:moveTo>
                <a:lnTo>
                  <a:pt x="57150" y="257175"/>
                </a:lnTo>
                <a:lnTo>
                  <a:pt x="57150" y="266700"/>
                </a:lnTo>
                <a:cubicBezTo>
                  <a:pt x="57150" y="293013"/>
                  <a:pt x="78462" y="314325"/>
                  <a:pt x="104775" y="314325"/>
                </a:cubicBezTo>
                <a:lnTo>
                  <a:pt x="123825" y="314325"/>
                </a:lnTo>
                <a:cubicBezTo>
                  <a:pt x="150138" y="314325"/>
                  <a:pt x="171450" y="293013"/>
                  <a:pt x="171450" y="266700"/>
                </a:cubicBezTo>
                <a:lnTo>
                  <a:pt x="171450" y="257175"/>
                </a:lnTo>
                <a:close/>
                <a:moveTo>
                  <a:pt x="109537" y="66675"/>
                </a:moveTo>
                <a:cubicBezTo>
                  <a:pt x="85844" y="66675"/>
                  <a:pt x="66675" y="85844"/>
                  <a:pt x="66675" y="109537"/>
                </a:cubicBezTo>
                <a:cubicBezTo>
                  <a:pt x="66675" y="117455"/>
                  <a:pt x="60305" y="123825"/>
                  <a:pt x="52388" y="123825"/>
                </a:cubicBezTo>
                <a:cubicBezTo>
                  <a:pt x="44470" y="123825"/>
                  <a:pt x="38100" y="117455"/>
                  <a:pt x="38100" y="109537"/>
                </a:cubicBezTo>
                <a:cubicBezTo>
                  <a:pt x="38100" y="70068"/>
                  <a:pt x="70068" y="38100"/>
                  <a:pt x="109537" y="38100"/>
                </a:cubicBezTo>
                <a:cubicBezTo>
                  <a:pt x="117455" y="38100"/>
                  <a:pt x="123825" y="44470"/>
                  <a:pt x="123825" y="52388"/>
                </a:cubicBezTo>
                <a:cubicBezTo>
                  <a:pt x="123825" y="60305"/>
                  <a:pt x="117455" y="66675"/>
                  <a:pt x="109537" y="66675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6" name="Text 3"/>
          <p:cNvSpPr/>
          <p:nvPr/>
        </p:nvSpPr>
        <p:spPr>
          <a:xfrm>
            <a:off x="1092200" y="2540000"/>
            <a:ext cx="4699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核心创新点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800" y="3149600"/>
            <a:ext cx="518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状态防冲突算法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558800" y="3454400"/>
            <a:ext cx="5168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独创的状态机与乐观锁结合机制，确保高并发下数据一致性。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58800" y="3911600"/>
            <a:ext cx="518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多端自适应界面</a:t>
            </a:r>
            <a:endParaRPr lang="en-US" sz="1600" dirty="0"/>
          </a:p>
        </p:txBody>
      </p:sp>
      <p:sp>
        <p:nvSpPr>
          <p:cNvPr id="10" name="Text 7"/>
          <p:cNvSpPr/>
          <p:nvPr/>
        </p:nvSpPr>
        <p:spPr>
          <a:xfrm>
            <a:off x="558800" y="4216400"/>
            <a:ext cx="5168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一套代码完美适配手机、平板、PC，提供最佳用户体验。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58800" y="4673600"/>
            <a:ext cx="51816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30000"/>
              </a:lnSpc>
            </a:pPr>
            <a:r>
              <a:rPr lang="en-US" sz="16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电子协议+区块链存证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558800" y="4978400"/>
            <a:ext cx="51689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0000"/>
              </a:lnSpc>
            </a:pPr>
            <a:r>
              <a:rPr lang="en-US" sz="1400" dirty="0">
                <a:solidFill>
                  <a:srgbClr val="4A5565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关键协议上链，增强法律效力，保障各方权益。</a:t>
            </a:r>
            <a:endParaRPr lang="en-US" sz="1600" dirty="0"/>
          </a:p>
        </p:txBody>
      </p:sp>
      <p:sp>
        <p:nvSpPr>
          <p:cNvPr id="13" name="Shape 10"/>
          <p:cNvSpPr/>
          <p:nvPr/>
        </p:nvSpPr>
        <p:spPr>
          <a:xfrm>
            <a:off x="6248400" y="2235200"/>
            <a:ext cx="5689600" cy="3302000"/>
          </a:xfrm>
          <a:custGeom>
            <a:avLst/>
            <a:gdLst/>
            <a:ahLst/>
            <a:cxnLst/>
            <a:rect l="l" t="t" r="r" b="b"/>
            <a:pathLst>
              <a:path w="5689600" h="3302000">
                <a:moveTo>
                  <a:pt x="101603" y="0"/>
                </a:moveTo>
                <a:lnTo>
                  <a:pt x="5587997" y="0"/>
                </a:lnTo>
                <a:cubicBezTo>
                  <a:pt x="5644111" y="0"/>
                  <a:pt x="5689600" y="45489"/>
                  <a:pt x="5689600" y="101603"/>
                </a:cubicBezTo>
                <a:lnTo>
                  <a:pt x="5689600" y="3200397"/>
                </a:lnTo>
                <a:cubicBezTo>
                  <a:pt x="5689600" y="3256511"/>
                  <a:pt x="5644111" y="3302000"/>
                  <a:pt x="5587997" y="3302000"/>
                </a:cubicBezTo>
                <a:lnTo>
                  <a:pt x="101603" y="3302000"/>
                </a:lnTo>
                <a:cubicBezTo>
                  <a:pt x="45489" y="3302000"/>
                  <a:pt x="0" y="3256511"/>
                  <a:pt x="0" y="3200397"/>
                </a:cubicBezTo>
                <a:lnTo>
                  <a:pt x="0" y="101603"/>
                </a:lnTo>
                <a:cubicBezTo>
                  <a:pt x="0" y="45527"/>
                  <a:pt x="45527" y="0"/>
                  <a:pt x="101603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8483600" y="2743200"/>
            <a:ext cx="1219200" cy="1219200"/>
          </a:xfrm>
          <a:custGeom>
            <a:avLst/>
            <a:gdLst/>
            <a:ahLst/>
            <a:cxnLst/>
            <a:rect l="l" t="t" r="r" b="b"/>
            <a:pathLst>
              <a:path w="1219200" h="1219200">
                <a:moveTo>
                  <a:pt x="609600" y="0"/>
                </a:moveTo>
                <a:lnTo>
                  <a:pt x="609600" y="0"/>
                </a:lnTo>
                <a:cubicBezTo>
                  <a:pt x="946047" y="0"/>
                  <a:pt x="1219200" y="273153"/>
                  <a:pt x="1219200" y="609600"/>
                </a:cubicBezTo>
                <a:lnTo>
                  <a:pt x="1219200" y="609600"/>
                </a:lnTo>
                <a:cubicBezTo>
                  <a:pt x="1219200" y="946047"/>
                  <a:pt x="946047" y="1219200"/>
                  <a:pt x="609600" y="1219200"/>
                </a:cubicBezTo>
                <a:lnTo>
                  <a:pt x="609600" y="1219200"/>
                </a:lnTo>
                <a:cubicBezTo>
                  <a:pt x="273153" y="1219200"/>
                  <a:pt x="0" y="946047"/>
                  <a:pt x="0" y="609600"/>
                </a:cubicBezTo>
                <a:lnTo>
                  <a:pt x="0" y="609600"/>
                </a:lnTo>
                <a:cubicBezTo>
                  <a:pt x="0" y="273153"/>
                  <a:pt x="273153" y="0"/>
                  <a:pt x="609600" y="0"/>
                </a:cubicBezTo>
                <a:close/>
              </a:path>
            </a:pathLst>
          </a:custGeom>
          <a:solidFill>
            <a:srgbClr val="FFD700"/>
          </a:solidFill>
          <a:ln/>
        </p:spPr>
      </p:sp>
      <p:sp>
        <p:nvSpPr>
          <p:cNvPr id="15" name="Shape 12"/>
          <p:cNvSpPr/>
          <p:nvPr/>
        </p:nvSpPr>
        <p:spPr>
          <a:xfrm>
            <a:off x="8788400" y="30480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78462" y="272058"/>
                </a:moveTo>
                <a:cubicBezTo>
                  <a:pt x="94298" y="161330"/>
                  <a:pt x="189667" y="76200"/>
                  <a:pt x="304800" y="76200"/>
                </a:cubicBezTo>
                <a:cubicBezTo>
                  <a:pt x="367903" y="76200"/>
                  <a:pt x="425053" y="101798"/>
                  <a:pt x="466487" y="143113"/>
                </a:cubicBezTo>
                <a:cubicBezTo>
                  <a:pt x="466725" y="143351"/>
                  <a:pt x="466963" y="143589"/>
                  <a:pt x="467201" y="143828"/>
                </a:cubicBezTo>
                <a:lnTo>
                  <a:pt x="476250" y="152400"/>
                </a:lnTo>
                <a:lnTo>
                  <a:pt x="419219" y="152400"/>
                </a:lnTo>
                <a:cubicBezTo>
                  <a:pt x="398145" y="152400"/>
                  <a:pt x="381119" y="169426"/>
                  <a:pt x="381119" y="190500"/>
                </a:cubicBezTo>
                <a:cubicBezTo>
                  <a:pt x="381119" y="211574"/>
                  <a:pt x="398145" y="228600"/>
                  <a:pt x="419219" y="228600"/>
                </a:cubicBezTo>
                <a:lnTo>
                  <a:pt x="571619" y="228600"/>
                </a:lnTo>
                <a:cubicBezTo>
                  <a:pt x="592693" y="228600"/>
                  <a:pt x="609719" y="211574"/>
                  <a:pt x="609719" y="190500"/>
                </a:cubicBezTo>
                <a:lnTo>
                  <a:pt x="609719" y="38100"/>
                </a:lnTo>
                <a:cubicBezTo>
                  <a:pt x="609719" y="17026"/>
                  <a:pt x="592693" y="0"/>
                  <a:pt x="571619" y="0"/>
                </a:cubicBezTo>
                <a:cubicBezTo>
                  <a:pt x="550545" y="0"/>
                  <a:pt x="533519" y="17026"/>
                  <a:pt x="533519" y="38100"/>
                </a:cubicBezTo>
                <a:lnTo>
                  <a:pt x="533519" y="101679"/>
                </a:lnTo>
                <a:lnTo>
                  <a:pt x="520065" y="88940"/>
                </a:lnTo>
                <a:cubicBezTo>
                  <a:pt x="464939" y="34052"/>
                  <a:pt x="388739" y="0"/>
                  <a:pt x="304800" y="0"/>
                </a:cubicBezTo>
                <a:cubicBezTo>
                  <a:pt x="151209" y="0"/>
                  <a:pt x="24170" y="113586"/>
                  <a:pt x="3096" y="261342"/>
                </a:cubicBezTo>
                <a:cubicBezTo>
                  <a:pt x="119" y="282178"/>
                  <a:pt x="14526" y="301466"/>
                  <a:pt x="35362" y="304443"/>
                </a:cubicBezTo>
                <a:cubicBezTo>
                  <a:pt x="56198" y="307419"/>
                  <a:pt x="75486" y="292894"/>
                  <a:pt x="78462" y="272177"/>
                </a:cubicBezTo>
                <a:close/>
                <a:moveTo>
                  <a:pt x="606504" y="348258"/>
                </a:moveTo>
                <a:cubicBezTo>
                  <a:pt x="609481" y="327422"/>
                  <a:pt x="594955" y="308134"/>
                  <a:pt x="574238" y="305157"/>
                </a:cubicBezTo>
                <a:cubicBezTo>
                  <a:pt x="553522" y="302181"/>
                  <a:pt x="534114" y="316706"/>
                  <a:pt x="531138" y="337423"/>
                </a:cubicBezTo>
                <a:cubicBezTo>
                  <a:pt x="515302" y="448151"/>
                  <a:pt x="419933" y="533281"/>
                  <a:pt x="304800" y="533281"/>
                </a:cubicBezTo>
                <a:cubicBezTo>
                  <a:pt x="241697" y="533281"/>
                  <a:pt x="184547" y="507683"/>
                  <a:pt x="143113" y="466368"/>
                </a:cubicBezTo>
                <a:cubicBezTo>
                  <a:pt x="142875" y="466130"/>
                  <a:pt x="142637" y="465892"/>
                  <a:pt x="142399" y="465653"/>
                </a:cubicBezTo>
                <a:lnTo>
                  <a:pt x="133350" y="457081"/>
                </a:lnTo>
                <a:lnTo>
                  <a:pt x="190381" y="457081"/>
                </a:lnTo>
                <a:cubicBezTo>
                  <a:pt x="211455" y="457081"/>
                  <a:pt x="228481" y="440055"/>
                  <a:pt x="228481" y="418981"/>
                </a:cubicBezTo>
                <a:cubicBezTo>
                  <a:pt x="228481" y="397907"/>
                  <a:pt x="211455" y="380881"/>
                  <a:pt x="190381" y="380881"/>
                </a:cubicBezTo>
                <a:lnTo>
                  <a:pt x="38100" y="381000"/>
                </a:lnTo>
                <a:cubicBezTo>
                  <a:pt x="27980" y="381000"/>
                  <a:pt x="18217" y="385048"/>
                  <a:pt x="11073" y="392311"/>
                </a:cubicBezTo>
                <a:cubicBezTo>
                  <a:pt x="3929" y="399574"/>
                  <a:pt x="-119" y="409218"/>
                  <a:pt x="0" y="419457"/>
                </a:cubicBezTo>
                <a:lnTo>
                  <a:pt x="1191" y="570667"/>
                </a:lnTo>
                <a:cubicBezTo>
                  <a:pt x="1310" y="591741"/>
                  <a:pt x="18574" y="608647"/>
                  <a:pt x="39648" y="608409"/>
                </a:cubicBezTo>
                <a:cubicBezTo>
                  <a:pt x="60722" y="608171"/>
                  <a:pt x="77629" y="591026"/>
                  <a:pt x="77391" y="569952"/>
                </a:cubicBezTo>
                <a:lnTo>
                  <a:pt x="76914" y="508635"/>
                </a:lnTo>
                <a:lnTo>
                  <a:pt x="89654" y="520660"/>
                </a:lnTo>
                <a:cubicBezTo>
                  <a:pt x="144780" y="575548"/>
                  <a:pt x="220861" y="609600"/>
                  <a:pt x="304800" y="609600"/>
                </a:cubicBezTo>
                <a:cubicBezTo>
                  <a:pt x="458391" y="609600"/>
                  <a:pt x="585430" y="496014"/>
                  <a:pt x="606504" y="348258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3"/>
          <p:cNvSpPr/>
          <p:nvPr/>
        </p:nvSpPr>
        <p:spPr>
          <a:xfrm>
            <a:off x="8102600" y="4165600"/>
            <a:ext cx="19812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知识产权保护</a:t>
            </a:r>
            <a:endParaRPr lang="en-US" sz="1600" dirty="0"/>
          </a:p>
        </p:txBody>
      </p:sp>
      <p:sp>
        <p:nvSpPr>
          <p:cNvPr id="17" name="Text 14"/>
          <p:cNvSpPr/>
          <p:nvPr/>
        </p:nvSpPr>
        <p:spPr>
          <a:xfrm>
            <a:off x="6737350" y="4775200"/>
            <a:ext cx="4711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已提交</a:t>
            </a:r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软件著作权</a:t>
            </a:r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，并正在申请</a:t>
            </a:r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发明专利</a:t>
            </a:r>
            <a:pPr algn="ctr">
              <a:lnSpc>
                <a:spcPct val="120000"/>
              </a:lnSpc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，形成技术壁垒。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2540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5588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5" name="Shape 2"/>
          <p:cNvSpPr/>
          <p:nvPr/>
        </p:nvSpPr>
        <p:spPr>
          <a:xfrm>
            <a:off x="711200" y="71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274558" y="11251"/>
                </a:moveTo>
                <a:cubicBezTo>
                  <a:pt x="281404" y="14288"/>
                  <a:pt x="285750" y="21074"/>
                  <a:pt x="285750" y="28575"/>
                </a:cubicBezTo>
                <a:lnTo>
                  <a:pt x="285750" y="276225"/>
                </a:lnTo>
                <a:cubicBezTo>
                  <a:pt x="285750" y="283726"/>
                  <a:pt x="281404" y="290513"/>
                  <a:pt x="274558" y="293549"/>
                </a:cubicBezTo>
                <a:cubicBezTo>
                  <a:pt x="267712" y="296585"/>
                  <a:pt x="259794" y="295454"/>
                  <a:pt x="254139" y="290513"/>
                </a:cubicBezTo>
                <a:lnTo>
                  <a:pt x="226397" y="266283"/>
                </a:lnTo>
                <a:cubicBezTo>
                  <a:pt x="200442" y="243602"/>
                  <a:pt x="167640" y="230386"/>
                  <a:pt x="133290" y="228779"/>
                </a:cubicBezTo>
                <a:lnTo>
                  <a:pt x="133290" y="285750"/>
                </a:lnTo>
                <a:cubicBezTo>
                  <a:pt x="133290" y="296287"/>
                  <a:pt x="124777" y="304800"/>
                  <a:pt x="114240" y="304800"/>
                </a:cubicBezTo>
                <a:lnTo>
                  <a:pt x="95190" y="304800"/>
                </a:lnTo>
                <a:cubicBezTo>
                  <a:pt x="84653" y="304800"/>
                  <a:pt x="76140" y="296287"/>
                  <a:pt x="76140" y="285750"/>
                </a:cubicBezTo>
                <a:lnTo>
                  <a:pt x="76140" y="228600"/>
                </a:lnTo>
                <a:cubicBezTo>
                  <a:pt x="34111" y="228600"/>
                  <a:pt x="0" y="194489"/>
                  <a:pt x="0" y="152400"/>
                </a:cubicBezTo>
                <a:cubicBezTo>
                  <a:pt x="0" y="110311"/>
                  <a:pt x="34111" y="76200"/>
                  <a:pt x="76200" y="76200"/>
                </a:cubicBezTo>
                <a:lnTo>
                  <a:pt x="126504" y="76200"/>
                </a:lnTo>
                <a:cubicBezTo>
                  <a:pt x="163294" y="76081"/>
                  <a:pt x="198775" y="62686"/>
                  <a:pt x="226457" y="38517"/>
                </a:cubicBezTo>
                <a:lnTo>
                  <a:pt x="254198" y="14288"/>
                </a:lnTo>
                <a:cubicBezTo>
                  <a:pt x="259794" y="9346"/>
                  <a:pt x="267831" y="8215"/>
                  <a:pt x="274618" y="11251"/>
                </a:cubicBezTo>
                <a:close/>
                <a:moveTo>
                  <a:pt x="133350" y="190500"/>
                </a:moveTo>
                <a:lnTo>
                  <a:pt x="133350" y="190619"/>
                </a:lnTo>
                <a:cubicBezTo>
                  <a:pt x="175200" y="192226"/>
                  <a:pt x="215384" y="207585"/>
                  <a:pt x="247650" y="234315"/>
                </a:cubicBezTo>
                <a:lnTo>
                  <a:pt x="247650" y="70425"/>
                </a:lnTo>
                <a:cubicBezTo>
                  <a:pt x="215384" y="97155"/>
                  <a:pt x="175200" y="112514"/>
                  <a:pt x="133350" y="114121"/>
                </a:cubicBezTo>
                <a:lnTo>
                  <a:pt x="133350" y="190500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6" name="Text 3"/>
          <p:cNvSpPr/>
          <p:nvPr/>
        </p:nvSpPr>
        <p:spPr>
          <a:xfrm>
            <a:off x="1371600" y="660400"/>
            <a:ext cx="137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社会推广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58800" y="1371600"/>
            <a:ext cx="51181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公益组织合作：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向其他城市公益组织开源SaaS版本。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数据联盟：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形成全国流浪动物救助数据网络。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政策建议：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为政府制定相关政策提供数据支持。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299200" y="254000"/>
            <a:ext cx="5638800" cy="6350000"/>
          </a:xfrm>
          <a:custGeom>
            <a:avLst/>
            <a:gdLst/>
            <a:ahLst/>
            <a:cxnLst/>
            <a:rect l="l" t="t" r="r" b="b"/>
            <a:pathLst>
              <a:path w="5638800" h="6350000">
                <a:moveTo>
                  <a:pt x="101611" y="0"/>
                </a:moveTo>
                <a:lnTo>
                  <a:pt x="5537189" y="0"/>
                </a:lnTo>
                <a:cubicBezTo>
                  <a:pt x="5593307" y="0"/>
                  <a:pt x="5638800" y="45493"/>
                  <a:pt x="5638800" y="101611"/>
                </a:cubicBezTo>
                <a:lnTo>
                  <a:pt x="5638800" y="6248389"/>
                </a:lnTo>
                <a:cubicBezTo>
                  <a:pt x="5638800" y="6304507"/>
                  <a:pt x="5593307" y="6350000"/>
                  <a:pt x="5537189" y="6350000"/>
                </a:cubicBezTo>
                <a:lnTo>
                  <a:pt x="101611" y="6350000"/>
                </a:lnTo>
                <a:cubicBezTo>
                  <a:pt x="45493" y="6350000"/>
                  <a:pt x="0" y="6304507"/>
                  <a:pt x="0" y="6248389"/>
                </a:cubicBezTo>
                <a:lnTo>
                  <a:pt x="0" y="101611"/>
                </a:lnTo>
                <a:cubicBezTo>
                  <a:pt x="0" y="45530"/>
                  <a:pt x="45530" y="0"/>
                  <a:pt x="101611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6604000" y="558800"/>
            <a:ext cx="609600" cy="609600"/>
          </a:xfrm>
          <a:custGeom>
            <a:avLst/>
            <a:gdLst/>
            <a:ahLst/>
            <a:cxnLst/>
            <a:rect l="l" t="t" r="r" b="b"/>
            <a:pathLst>
              <a:path w="609600" h="609600">
                <a:moveTo>
                  <a:pt x="304800" y="0"/>
                </a:moveTo>
                <a:lnTo>
                  <a:pt x="304800" y="0"/>
                </a:lnTo>
                <a:cubicBezTo>
                  <a:pt x="473024" y="0"/>
                  <a:pt x="609600" y="136576"/>
                  <a:pt x="609600" y="304800"/>
                </a:cubicBezTo>
                <a:lnTo>
                  <a:pt x="609600" y="304800"/>
                </a:lnTo>
                <a:cubicBezTo>
                  <a:pt x="609600" y="473024"/>
                  <a:pt x="473024" y="609600"/>
                  <a:pt x="304800" y="609600"/>
                </a:cubicBezTo>
                <a:lnTo>
                  <a:pt x="304800" y="609600"/>
                </a:lnTo>
                <a:cubicBezTo>
                  <a:pt x="136576" y="609600"/>
                  <a:pt x="0" y="473024"/>
                  <a:pt x="0" y="304800"/>
                </a:cubicBezTo>
                <a:lnTo>
                  <a:pt x="0" y="304800"/>
                </a:lnTo>
                <a:cubicBezTo>
                  <a:pt x="0" y="136576"/>
                  <a:pt x="136576" y="0"/>
                  <a:pt x="304800" y="0"/>
                </a:cubicBezTo>
                <a:close/>
              </a:path>
            </a:pathLst>
          </a:custGeom>
          <a:solidFill>
            <a:srgbClr val="2196F3"/>
          </a:solidFill>
          <a:ln/>
        </p:spPr>
      </p:sp>
      <p:sp>
        <p:nvSpPr>
          <p:cNvPr id="10" name="Shape 7"/>
          <p:cNvSpPr/>
          <p:nvPr/>
        </p:nvSpPr>
        <p:spPr>
          <a:xfrm>
            <a:off x="6756400" y="7112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76200" y="57150"/>
                </a:moveTo>
                <a:lnTo>
                  <a:pt x="76200" y="47625"/>
                </a:lnTo>
                <a:cubicBezTo>
                  <a:pt x="76200" y="21312"/>
                  <a:pt x="127397" y="0"/>
                  <a:pt x="190500" y="0"/>
                </a:cubicBezTo>
                <a:cubicBezTo>
                  <a:pt x="253603" y="0"/>
                  <a:pt x="304800" y="21312"/>
                  <a:pt x="304800" y="47625"/>
                </a:cubicBezTo>
                <a:lnTo>
                  <a:pt x="304800" y="57150"/>
                </a:lnTo>
                <a:cubicBezTo>
                  <a:pt x="304800" y="75367"/>
                  <a:pt x="280214" y="91202"/>
                  <a:pt x="244078" y="99239"/>
                </a:cubicBezTo>
                <a:cubicBezTo>
                  <a:pt x="242649" y="97572"/>
                  <a:pt x="241161" y="95964"/>
                  <a:pt x="239673" y="94476"/>
                </a:cubicBezTo>
                <a:cubicBezTo>
                  <a:pt x="230445" y="85368"/>
                  <a:pt x="218539" y="78462"/>
                  <a:pt x="206097" y="73343"/>
                </a:cubicBezTo>
                <a:cubicBezTo>
                  <a:pt x="181154" y="62925"/>
                  <a:pt x="148650" y="57210"/>
                  <a:pt x="114300" y="57210"/>
                </a:cubicBezTo>
                <a:cubicBezTo>
                  <a:pt x="101263" y="57210"/>
                  <a:pt x="88523" y="58043"/>
                  <a:pt x="76319" y="59650"/>
                </a:cubicBezTo>
                <a:cubicBezTo>
                  <a:pt x="76200" y="58876"/>
                  <a:pt x="76200" y="58043"/>
                  <a:pt x="76200" y="57210"/>
                </a:cubicBezTo>
                <a:close/>
                <a:moveTo>
                  <a:pt x="257175" y="210145"/>
                </a:moveTo>
                <a:lnTo>
                  <a:pt x="257175" y="182642"/>
                </a:lnTo>
                <a:cubicBezTo>
                  <a:pt x="266164" y="180320"/>
                  <a:pt x="274618" y="177582"/>
                  <a:pt x="282297" y="174367"/>
                </a:cubicBezTo>
                <a:cubicBezTo>
                  <a:pt x="290155" y="171093"/>
                  <a:pt x="297835" y="167104"/>
                  <a:pt x="304800" y="162282"/>
                </a:cubicBezTo>
                <a:lnTo>
                  <a:pt x="304800" y="171450"/>
                </a:lnTo>
                <a:cubicBezTo>
                  <a:pt x="304800" y="187404"/>
                  <a:pt x="286048" y="201513"/>
                  <a:pt x="257175" y="210145"/>
                </a:cubicBezTo>
                <a:close/>
                <a:moveTo>
                  <a:pt x="257175" y="152995"/>
                </a:moveTo>
                <a:lnTo>
                  <a:pt x="257175" y="133350"/>
                </a:lnTo>
                <a:cubicBezTo>
                  <a:pt x="257175" y="130671"/>
                  <a:pt x="256937" y="128111"/>
                  <a:pt x="256580" y="125611"/>
                </a:cubicBezTo>
                <a:cubicBezTo>
                  <a:pt x="265807" y="123289"/>
                  <a:pt x="274439" y="120491"/>
                  <a:pt x="282297" y="117157"/>
                </a:cubicBezTo>
                <a:cubicBezTo>
                  <a:pt x="290155" y="113824"/>
                  <a:pt x="297835" y="109895"/>
                  <a:pt x="304800" y="105073"/>
                </a:cubicBezTo>
                <a:lnTo>
                  <a:pt x="304800" y="114240"/>
                </a:lnTo>
                <a:cubicBezTo>
                  <a:pt x="304800" y="130195"/>
                  <a:pt x="286048" y="144304"/>
                  <a:pt x="257175" y="152936"/>
                </a:cubicBezTo>
                <a:close/>
                <a:moveTo>
                  <a:pt x="0" y="142875"/>
                </a:moveTo>
                <a:lnTo>
                  <a:pt x="0" y="133350"/>
                </a:lnTo>
                <a:cubicBezTo>
                  <a:pt x="0" y="107037"/>
                  <a:pt x="51197" y="85725"/>
                  <a:pt x="114300" y="85725"/>
                </a:cubicBezTo>
                <a:cubicBezTo>
                  <a:pt x="177403" y="85725"/>
                  <a:pt x="228600" y="107037"/>
                  <a:pt x="228600" y="133350"/>
                </a:cubicBezTo>
                <a:lnTo>
                  <a:pt x="228600" y="142875"/>
                </a:lnTo>
                <a:cubicBezTo>
                  <a:pt x="228600" y="169188"/>
                  <a:pt x="177403" y="190500"/>
                  <a:pt x="114300" y="190500"/>
                </a:cubicBezTo>
                <a:cubicBezTo>
                  <a:pt x="51197" y="190500"/>
                  <a:pt x="0" y="169188"/>
                  <a:pt x="0" y="142875"/>
                </a:cubicBezTo>
                <a:close/>
                <a:moveTo>
                  <a:pt x="228600" y="200025"/>
                </a:moveTo>
                <a:cubicBezTo>
                  <a:pt x="228600" y="226338"/>
                  <a:pt x="177403" y="247650"/>
                  <a:pt x="114300" y="247650"/>
                </a:cubicBezTo>
                <a:cubicBezTo>
                  <a:pt x="51197" y="247650"/>
                  <a:pt x="0" y="226338"/>
                  <a:pt x="0" y="200025"/>
                </a:cubicBezTo>
                <a:lnTo>
                  <a:pt x="0" y="190857"/>
                </a:lnTo>
                <a:cubicBezTo>
                  <a:pt x="6906" y="195679"/>
                  <a:pt x="14585" y="199608"/>
                  <a:pt x="22503" y="202942"/>
                </a:cubicBezTo>
                <a:cubicBezTo>
                  <a:pt x="47446" y="213360"/>
                  <a:pt x="79950" y="219075"/>
                  <a:pt x="114300" y="219075"/>
                </a:cubicBezTo>
                <a:cubicBezTo>
                  <a:pt x="148650" y="219075"/>
                  <a:pt x="181154" y="213300"/>
                  <a:pt x="206097" y="202942"/>
                </a:cubicBezTo>
                <a:cubicBezTo>
                  <a:pt x="213955" y="199668"/>
                  <a:pt x="221635" y="195679"/>
                  <a:pt x="228600" y="190857"/>
                </a:cubicBezTo>
                <a:lnTo>
                  <a:pt x="228600" y="200025"/>
                </a:lnTo>
                <a:close/>
                <a:moveTo>
                  <a:pt x="228600" y="248007"/>
                </a:moveTo>
                <a:lnTo>
                  <a:pt x="228600" y="257175"/>
                </a:lnTo>
                <a:cubicBezTo>
                  <a:pt x="228600" y="283488"/>
                  <a:pt x="177403" y="304800"/>
                  <a:pt x="114300" y="304800"/>
                </a:cubicBezTo>
                <a:cubicBezTo>
                  <a:pt x="51197" y="304800"/>
                  <a:pt x="0" y="283488"/>
                  <a:pt x="0" y="257175"/>
                </a:cubicBezTo>
                <a:lnTo>
                  <a:pt x="0" y="248007"/>
                </a:lnTo>
                <a:cubicBezTo>
                  <a:pt x="6906" y="252829"/>
                  <a:pt x="14585" y="256758"/>
                  <a:pt x="22503" y="260092"/>
                </a:cubicBezTo>
                <a:cubicBezTo>
                  <a:pt x="47446" y="270510"/>
                  <a:pt x="79950" y="276225"/>
                  <a:pt x="114300" y="276225"/>
                </a:cubicBezTo>
                <a:cubicBezTo>
                  <a:pt x="148650" y="276225"/>
                  <a:pt x="181154" y="270450"/>
                  <a:pt x="206097" y="260092"/>
                </a:cubicBezTo>
                <a:cubicBezTo>
                  <a:pt x="213955" y="256818"/>
                  <a:pt x="221635" y="252829"/>
                  <a:pt x="228600" y="24800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1" name="Text 8"/>
          <p:cNvSpPr/>
          <p:nvPr/>
        </p:nvSpPr>
        <p:spPr>
          <a:xfrm>
            <a:off x="7416800" y="660400"/>
            <a:ext cx="13716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0000"/>
              </a:lnSpc>
            </a:pPr>
            <a:r>
              <a:rPr lang="en-US" sz="24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商业模式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6604000" y="1371600"/>
            <a:ext cx="51181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异业合作：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与宠物医院、品牌粮食合作提供优惠券。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低成本运营：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实现平台自我造血，可持续发展。</a:t>
            </a:r>
            <a:endParaRPr lang="en-US" sz="1600" dirty="0"/>
          </a:p>
          <a:p>
            <a:pPr marL="254000" indent="-254000">
              <a:lnSpc>
                <a:spcPct val="120000"/>
              </a:lnSpc>
              <a:spcBef>
                <a:spcPts val="10"/>
              </a:spcBef>
              <a:buSzPct val="100000"/>
              <a:buChar char="•"/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盈亏平衡：</a:t>
            </a:r>
            <a:pPr>
              <a:lnSpc>
                <a:spcPct val="120000"/>
              </a:lnSpc>
              <a:spcBef>
                <a:spcPts val="10"/>
              </a:spcBef>
            </a:pPr>
            <a:r>
              <a:rPr lang="en-US" sz="1400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预计用户量达到1万时实现盈亏平衡。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3F4F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1"/>
          <a:srcRect l="0" r="0" t="81" b="81"/>
          <a:stretch/>
        </p:blipFill>
        <p:spPr>
          <a:xfrm rot="21600000">
            <a:off x="0" y="1905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39700" y="914400"/>
            <a:ext cx="119126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90000"/>
              </a:lnSpc>
            </a:pPr>
            <a:r>
              <a:rPr lang="en-US" sz="36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后续迭代与研究展望</a:t>
            </a:r>
            <a:endParaRPr lang="en-US" sz="160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0" r="0" t="6522" b="6522"/>
          <a:stretch/>
        </p:blipFill>
        <p:spPr>
          <a:xfrm>
            <a:off x="254000" y="1828800"/>
            <a:ext cx="11684000" cy="2438400"/>
          </a:xfrm>
          <a:prstGeom prst="roundRect">
            <a:avLst>
              <a:gd name="adj" fmla="val 0"/>
            </a:avLst>
          </a:prstGeom>
        </p:spPr>
      </p:pic>
      <p:sp>
        <p:nvSpPr>
          <p:cNvPr id="5" name="Shape 1"/>
          <p:cNvSpPr/>
          <p:nvPr/>
        </p:nvSpPr>
        <p:spPr>
          <a:xfrm>
            <a:off x="482600" y="1244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6" name="Shape 2"/>
          <p:cNvSpPr/>
          <p:nvPr/>
        </p:nvSpPr>
        <p:spPr>
          <a:xfrm>
            <a:off x="698500" y="1498600"/>
            <a:ext cx="381000" cy="304800"/>
          </a:xfrm>
          <a:custGeom>
            <a:avLst/>
            <a:gdLst/>
            <a:ahLst/>
            <a:cxnLst/>
            <a:rect l="l" t="t" r="r" b="b"/>
            <a:pathLst>
              <a:path w="381000" h="304800">
                <a:moveTo>
                  <a:pt x="209550" y="0"/>
                </a:moveTo>
                <a:cubicBezTo>
                  <a:pt x="209550" y="-10537"/>
                  <a:pt x="201037" y="-19050"/>
                  <a:pt x="190500" y="-19050"/>
                </a:cubicBezTo>
                <a:cubicBezTo>
                  <a:pt x="179963" y="-19050"/>
                  <a:pt x="171450" y="-10537"/>
                  <a:pt x="171450" y="0"/>
                </a:cubicBezTo>
                <a:lnTo>
                  <a:pt x="171450" y="38100"/>
                </a:lnTo>
                <a:lnTo>
                  <a:pt x="114300" y="38100"/>
                </a:lnTo>
                <a:cubicBezTo>
                  <a:pt x="82748" y="38100"/>
                  <a:pt x="57150" y="63698"/>
                  <a:pt x="57150" y="95250"/>
                </a:cubicBezTo>
                <a:lnTo>
                  <a:pt x="57150" y="228600"/>
                </a:lnTo>
                <a:cubicBezTo>
                  <a:pt x="57150" y="260152"/>
                  <a:pt x="82748" y="285750"/>
                  <a:pt x="114300" y="285750"/>
                </a:cubicBezTo>
                <a:lnTo>
                  <a:pt x="266700" y="285750"/>
                </a:lnTo>
                <a:cubicBezTo>
                  <a:pt x="298252" y="285750"/>
                  <a:pt x="323850" y="260152"/>
                  <a:pt x="323850" y="228600"/>
                </a:cubicBezTo>
                <a:lnTo>
                  <a:pt x="323850" y="95250"/>
                </a:lnTo>
                <a:cubicBezTo>
                  <a:pt x="323850" y="63698"/>
                  <a:pt x="298252" y="38100"/>
                  <a:pt x="266700" y="38100"/>
                </a:cubicBezTo>
                <a:lnTo>
                  <a:pt x="209550" y="38100"/>
                </a:lnTo>
                <a:lnTo>
                  <a:pt x="209550" y="0"/>
                </a:lnTo>
                <a:close/>
                <a:moveTo>
                  <a:pt x="95250" y="219075"/>
                </a:moveTo>
                <a:cubicBezTo>
                  <a:pt x="95250" y="211157"/>
                  <a:pt x="101620" y="204787"/>
                  <a:pt x="109537" y="204787"/>
                </a:cubicBezTo>
                <a:lnTo>
                  <a:pt x="128588" y="204787"/>
                </a:lnTo>
                <a:cubicBezTo>
                  <a:pt x="136505" y="204787"/>
                  <a:pt x="142875" y="211157"/>
                  <a:pt x="142875" y="219075"/>
                </a:cubicBezTo>
                <a:cubicBezTo>
                  <a:pt x="142875" y="226993"/>
                  <a:pt x="136505" y="233363"/>
                  <a:pt x="128588" y="233363"/>
                </a:cubicBezTo>
                <a:lnTo>
                  <a:pt x="109537" y="233363"/>
                </a:lnTo>
                <a:cubicBezTo>
                  <a:pt x="101620" y="233363"/>
                  <a:pt x="95250" y="226993"/>
                  <a:pt x="95250" y="219075"/>
                </a:cubicBezTo>
                <a:close/>
                <a:moveTo>
                  <a:pt x="166688" y="219075"/>
                </a:moveTo>
                <a:cubicBezTo>
                  <a:pt x="166688" y="211157"/>
                  <a:pt x="173057" y="204787"/>
                  <a:pt x="180975" y="204787"/>
                </a:cubicBezTo>
                <a:lnTo>
                  <a:pt x="200025" y="204787"/>
                </a:lnTo>
                <a:cubicBezTo>
                  <a:pt x="207943" y="204787"/>
                  <a:pt x="214313" y="211157"/>
                  <a:pt x="214313" y="219075"/>
                </a:cubicBezTo>
                <a:cubicBezTo>
                  <a:pt x="214313" y="226993"/>
                  <a:pt x="207943" y="233363"/>
                  <a:pt x="200025" y="233363"/>
                </a:cubicBezTo>
                <a:lnTo>
                  <a:pt x="180975" y="233363"/>
                </a:lnTo>
                <a:cubicBezTo>
                  <a:pt x="173057" y="233363"/>
                  <a:pt x="166688" y="226993"/>
                  <a:pt x="166688" y="219075"/>
                </a:cubicBezTo>
                <a:close/>
                <a:moveTo>
                  <a:pt x="238125" y="219075"/>
                </a:moveTo>
                <a:cubicBezTo>
                  <a:pt x="238125" y="211157"/>
                  <a:pt x="244495" y="204787"/>
                  <a:pt x="252413" y="204787"/>
                </a:cubicBezTo>
                <a:lnTo>
                  <a:pt x="271463" y="204787"/>
                </a:lnTo>
                <a:cubicBezTo>
                  <a:pt x="279380" y="204787"/>
                  <a:pt x="285750" y="211157"/>
                  <a:pt x="285750" y="219075"/>
                </a:cubicBezTo>
                <a:cubicBezTo>
                  <a:pt x="285750" y="226993"/>
                  <a:pt x="279380" y="233363"/>
                  <a:pt x="271463" y="233363"/>
                </a:cubicBezTo>
                <a:lnTo>
                  <a:pt x="252413" y="233363"/>
                </a:lnTo>
                <a:cubicBezTo>
                  <a:pt x="244495" y="233363"/>
                  <a:pt x="238125" y="226993"/>
                  <a:pt x="238125" y="219075"/>
                </a:cubicBezTo>
                <a:close/>
                <a:moveTo>
                  <a:pt x="133350" y="104775"/>
                </a:moveTo>
                <a:cubicBezTo>
                  <a:pt x="149121" y="104775"/>
                  <a:pt x="161925" y="117579"/>
                  <a:pt x="161925" y="133350"/>
                </a:cubicBezTo>
                <a:cubicBezTo>
                  <a:pt x="161925" y="149121"/>
                  <a:pt x="149121" y="161925"/>
                  <a:pt x="133350" y="161925"/>
                </a:cubicBezTo>
                <a:cubicBezTo>
                  <a:pt x="117579" y="161925"/>
                  <a:pt x="104775" y="149121"/>
                  <a:pt x="104775" y="133350"/>
                </a:cubicBezTo>
                <a:cubicBezTo>
                  <a:pt x="104775" y="117579"/>
                  <a:pt x="117579" y="104775"/>
                  <a:pt x="133350" y="104775"/>
                </a:cubicBezTo>
                <a:close/>
                <a:moveTo>
                  <a:pt x="219075" y="133350"/>
                </a:moveTo>
                <a:cubicBezTo>
                  <a:pt x="219075" y="117579"/>
                  <a:pt x="231879" y="104775"/>
                  <a:pt x="247650" y="104775"/>
                </a:cubicBezTo>
                <a:cubicBezTo>
                  <a:pt x="263421" y="104775"/>
                  <a:pt x="276225" y="117579"/>
                  <a:pt x="276225" y="133350"/>
                </a:cubicBezTo>
                <a:cubicBezTo>
                  <a:pt x="276225" y="149121"/>
                  <a:pt x="263421" y="161925"/>
                  <a:pt x="247650" y="161925"/>
                </a:cubicBezTo>
                <a:cubicBezTo>
                  <a:pt x="231879" y="161925"/>
                  <a:pt x="219075" y="149121"/>
                  <a:pt x="219075" y="133350"/>
                </a:cubicBezTo>
                <a:close/>
                <a:moveTo>
                  <a:pt x="38100" y="133350"/>
                </a:moveTo>
                <a:cubicBezTo>
                  <a:pt x="38100" y="122813"/>
                  <a:pt x="29587" y="114300"/>
                  <a:pt x="19050" y="114300"/>
                </a:cubicBezTo>
                <a:cubicBezTo>
                  <a:pt x="8513" y="114300"/>
                  <a:pt x="0" y="122813"/>
                  <a:pt x="0" y="133350"/>
                </a:cubicBezTo>
                <a:lnTo>
                  <a:pt x="0" y="190500"/>
                </a:lnTo>
                <a:cubicBezTo>
                  <a:pt x="0" y="201037"/>
                  <a:pt x="8513" y="209550"/>
                  <a:pt x="19050" y="209550"/>
                </a:cubicBezTo>
                <a:cubicBezTo>
                  <a:pt x="29587" y="209550"/>
                  <a:pt x="38100" y="201037"/>
                  <a:pt x="38100" y="190500"/>
                </a:cubicBezTo>
                <a:lnTo>
                  <a:pt x="38100" y="133350"/>
                </a:lnTo>
                <a:close/>
                <a:moveTo>
                  <a:pt x="361950" y="114300"/>
                </a:moveTo>
                <a:cubicBezTo>
                  <a:pt x="351413" y="114300"/>
                  <a:pt x="342900" y="122813"/>
                  <a:pt x="342900" y="133350"/>
                </a:cubicBezTo>
                <a:lnTo>
                  <a:pt x="342900" y="190500"/>
                </a:lnTo>
                <a:cubicBezTo>
                  <a:pt x="342900" y="201037"/>
                  <a:pt x="351413" y="209550"/>
                  <a:pt x="361950" y="209550"/>
                </a:cubicBezTo>
                <a:cubicBezTo>
                  <a:pt x="372487" y="209550"/>
                  <a:pt x="381000" y="201037"/>
                  <a:pt x="381000" y="190500"/>
                </a:cubicBezTo>
                <a:lnTo>
                  <a:pt x="381000" y="133350"/>
                </a:lnTo>
                <a:cubicBezTo>
                  <a:pt x="381000" y="122813"/>
                  <a:pt x="372487" y="114300"/>
                  <a:pt x="361950" y="11430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7" name="Text 3"/>
          <p:cNvSpPr/>
          <p:nvPr/>
        </p:nvSpPr>
        <p:spPr>
          <a:xfrm>
            <a:off x="392245" y="2159000"/>
            <a:ext cx="9906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AI性格匹配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4927600" y="24130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9" name="Shape 5"/>
          <p:cNvSpPr/>
          <p:nvPr/>
        </p:nvSpPr>
        <p:spPr>
          <a:xfrm>
            <a:off x="5219700" y="2667000"/>
            <a:ext cx="228600" cy="304800"/>
          </a:xfrm>
          <a:custGeom>
            <a:avLst/>
            <a:gdLst/>
            <a:ahLst/>
            <a:cxnLst/>
            <a:rect l="l" t="t" r="r" b="b"/>
            <a:pathLst>
              <a:path w="228600" h="304800">
                <a:moveTo>
                  <a:pt x="9525" y="38100"/>
                </a:moveTo>
                <a:cubicBezTo>
                  <a:pt x="9525" y="17085"/>
                  <a:pt x="26610" y="0"/>
                  <a:pt x="47625" y="0"/>
                </a:cubicBezTo>
                <a:lnTo>
                  <a:pt x="180975" y="0"/>
                </a:lnTo>
                <a:cubicBezTo>
                  <a:pt x="201990" y="0"/>
                  <a:pt x="219075" y="17085"/>
                  <a:pt x="219075" y="38100"/>
                </a:cubicBezTo>
                <a:lnTo>
                  <a:pt x="219075" y="266700"/>
                </a:lnTo>
                <a:cubicBezTo>
                  <a:pt x="219075" y="287715"/>
                  <a:pt x="201990" y="304800"/>
                  <a:pt x="180975" y="304800"/>
                </a:cubicBezTo>
                <a:lnTo>
                  <a:pt x="47625" y="304800"/>
                </a:lnTo>
                <a:cubicBezTo>
                  <a:pt x="26610" y="304800"/>
                  <a:pt x="9525" y="287715"/>
                  <a:pt x="9525" y="266700"/>
                </a:cubicBezTo>
                <a:lnTo>
                  <a:pt x="9525" y="38100"/>
                </a:lnTo>
                <a:close/>
                <a:moveTo>
                  <a:pt x="47625" y="38100"/>
                </a:moveTo>
                <a:lnTo>
                  <a:pt x="47625" y="219075"/>
                </a:lnTo>
                <a:lnTo>
                  <a:pt x="180975" y="219075"/>
                </a:lnTo>
                <a:lnTo>
                  <a:pt x="180975" y="38100"/>
                </a:lnTo>
                <a:lnTo>
                  <a:pt x="47625" y="38100"/>
                </a:lnTo>
                <a:close/>
                <a:moveTo>
                  <a:pt x="114300" y="280987"/>
                </a:moveTo>
                <a:cubicBezTo>
                  <a:pt x="124837" y="280987"/>
                  <a:pt x="133350" y="272475"/>
                  <a:pt x="133350" y="261937"/>
                </a:cubicBezTo>
                <a:cubicBezTo>
                  <a:pt x="133350" y="251400"/>
                  <a:pt x="124837" y="242888"/>
                  <a:pt x="114300" y="242888"/>
                </a:cubicBezTo>
                <a:cubicBezTo>
                  <a:pt x="103763" y="242888"/>
                  <a:pt x="95250" y="251400"/>
                  <a:pt x="95250" y="261937"/>
                </a:cubicBezTo>
                <a:cubicBezTo>
                  <a:pt x="95250" y="272475"/>
                  <a:pt x="103763" y="280987"/>
                  <a:pt x="114300" y="280987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0" name="Text 6"/>
          <p:cNvSpPr/>
          <p:nvPr/>
        </p:nvSpPr>
        <p:spPr>
          <a:xfrm>
            <a:off x="4667250" y="3327400"/>
            <a:ext cx="13335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小程序一键移交</a:t>
            </a:r>
            <a:endParaRPr lang="en-US" sz="1600" dirty="0"/>
          </a:p>
        </p:txBody>
      </p:sp>
      <p:sp>
        <p:nvSpPr>
          <p:cNvPr id="11" name="Shape 7"/>
          <p:cNvSpPr/>
          <p:nvPr/>
        </p:nvSpPr>
        <p:spPr>
          <a:xfrm>
            <a:off x="4927600" y="25146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2" name="Shape 8"/>
          <p:cNvSpPr/>
          <p:nvPr/>
        </p:nvSpPr>
        <p:spPr>
          <a:xfrm>
            <a:off x="5181600" y="2768600"/>
            <a:ext cx="304800" cy="304800"/>
          </a:xfrm>
          <a:custGeom>
            <a:avLst/>
            <a:gdLst/>
            <a:ahLst/>
            <a:cxnLst/>
            <a:rect l="l" t="t" r="r" b="b"/>
            <a:pathLst>
              <a:path w="304800" h="304800">
                <a:moveTo>
                  <a:pt x="104775" y="14288"/>
                </a:moveTo>
                <a:cubicBezTo>
                  <a:pt x="104775" y="6370"/>
                  <a:pt x="98405" y="0"/>
                  <a:pt x="90488" y="0"/>
                </a:cubicBezTo>
                <a:cubicBezTo>
                  <a:pt x="82570" y="0"/>
                  <a:pt x="76200" y="6370"/>
                  <a:pt x="76200" y="14288"/>
                </a:cubicBezTo>
                <a:lnTo>
                  <a:pt x="76200" y="38100"/>
                </a:lnTo>
                <a:cubicBezTo>
                  <a:pt x="55185" y="38100"/>
                  <a:pt x="38100" y="55185"/>
                  <a:pt x="38100" y="76200"/>
                </a:cubicBezTo>
                <a:lnTo>
                  <a:pt x="14288" y="76200"/>
                </a:lnTo>
                <a:cubicBezTo>
                  <a:pt x="6370" y="76200"/>
                  <a:pt x="0" y="82570"/>
                  <a:pt x="0" y="90488"/>
                </a:cubicBezTo>
                <a:cubicBezTo>
                  <a:pt x="0" y="98405"/>
                  <a:pt x="6370" y="104775"/>
                  <a:pt x="14288" y="104775"/>
                </a:cubicBezTo>
                <a:lnTo>
                  <a:pt x="38100" y="104775"/>
                </a:lnTo>
                <a:lnTo>
                  <a:pt x="38100" y="138113"/>
                </a:lnTo>
                <a:lnTo>
                  <a:pt x="14288" y="138113"/>
                </a:lnTo>
                <a:cubicBezTo>
                  <a:pt x="6370" y="138113"/>
                  <a:pt x="0" y="144482"/>
                  <a:pt x="0" y="152400"/>
                </a:cubicBezTo>
                <a:cubicBezTo>
                  <a:pt x="0" y="160318"/>
                  <a:pt x="6370" y="166688"/>
                  <a:pt x="14288" y="166688"/>
                </a:cubicBezTo>
                <a:lnTo>
                  <a:pt x="38100" y="166688"/>
                </a:lnTo>
                <a:lnTo>
                  <a:pt x="38100" y="200025"/>
                </a:lnTo>
                <a:lnTo>
                  <a:pt x="14288" y="200025"/>
                </a:lnTo>
                <a:cubicBezTo>
                  <a:pt x="6370" y="200025"/>
                  <a:pt x="0" y="206395"/>
                  <a:pt x="0" y="214313"/>
                </a:cubicBezTo>
                <a:cubicBezTo>
                  <a:pt x="0" y="222230"/>
                  <a:pt x="6370" y="228600"/>
                  <a:pt x="14288" y="228600"/>
                </a:cubicBezTo>
                <a:lnTo>
                  <a:pt x="38100" y="228600"/>
                </a:lnTo>
                <a:cubicBezTo>
                  <a:pt x="38100" y="249615"/>
                  <a:pt x="55185" y="266700"/>
                  <a:pt x="76200" y="266700"/>
                </a:cubicBezTo>
                <a:lnTo>
                  <a:pt x="76200" y="290513"/>
                </a:lnTo>
                <a:cubicBezTo>
                  <a:pt x="76200" y="298430"/>
                  <a:pt x="82570" y="304800"/>
                  <a:pt x="90488" y="304800"/>
                </a:cubicBezTo>
                <a:cubicBezTo>
                  <a:pt x="98405" y="304800"/>
                  <a:pt x="104775" y="298430"/>
                  <a:pt x="104775" y="290513"/>
                </a:cubicBezTo>
                <a:lnTo>
                  <a:pt x="104775" y="266700"/>
                </a:lnTo>
                <a:lnTo>
                  <a:pt x="138113" y="266700"/>
                </a:lnTo>
                <a:lnTo>
                  <a:pt x="138113" y="290513"/>
                </a:lnTo>
                <a:cubicBezTo>
                  <a:pt x="138113" y="298430"/>
                  <a:pt x="144482" y="304800"/>
                  <a:pt x="152400" y="304800"/>
                </a:cubicBezTo>
                <a:cubicBezTo>
                  <a:pt x="160318" y="304800"/>
                  <a:pt x="166688" y="298430"/>
                  <a:pt x="166688" y="290513"/>
                </a:cubicBezTo>
                <a:lnTo>
                  <a:pt x="166688" y="266700"/>
                </a:lnTo>
                <a:lnTo>
                  <a:pt x="200025" y="266700"/>
                </a:lnTo>
                <a:lnTo>
                  <a:pt x="200025" y="290513"/>
                </a:lnTo>
                <a:cubicBezTo>
                  <a:pt x="200025" y="298430"/>
                  <a:pt x="206395" y="304800"/>
                  <a:pt x="214313" y="304800"/>
                </a:cubicBezTo>
                <a:cubicBezTo>
                  <a:pt x="222230" y="304800"/>
                  <a:pt x="228600" y="298430"/>
                  <a:pt x="228600" y="290513"/>
                </a:cubicBezTo>
                <a:lnTo>
                  <a:pt x="228600" y="266700"/>
                </a:lnTo>
                <a:cubicBezTo>
                  <a:pt x="249615" y="266700"/>
                  <a:pt x="266700" y="249615"/>
                  <a:pt x="266700" y="228600"/>
                </a:cubicBezTo>
                <a:lnTo>
                  <a:pt x="290513" y="228600"/>
                </a:lnTo>
                <a:cubicBezTo>
                  <a:pt x="298430" y="228600"/>
                  <a:pt x="304800" y="222230"/>
                  <a:pt x="304800" y="214313"/>
                </a:cubicBezTo>
                <a:cubicBezTo>
                  <a:pt x="304800" y="206395"/>
                  <a:pt x="298430" y="200025"/>
                  <a:pt x="290513" y="200025"/>
                </a:cubicBezTo>
                <a:lnTo>
                  <a:pt x="266700" y="200025"/>
                </a:lnTo>
                <a:lnTo>
                  <a:pt x="266700" y="166688"/>
                </a:lnTo>
                <a:lnTo>
                  <a:pt x="290513" y="166688"/>
                </a:lnTo>
                <a:cubicBezTo>
                  <a:pt x="298430" y="166688"/>
                  <a:pt x="304800" y="160318"/>
                  <a:pt x="304800" y="152400"/>
                </a:cubicBezTo>
                <a:cubicBezTo>
                  <a:pt x="304800" y="144482"/>
                  <a:pt x="298430" y="138113"/>
                  <a:pt x="290513" y="138113"/>
                </a:cubicBezTo>
                <a:lnTo>
                  <a:pt x="266700" y="138113"/>
                </a:lnTo>
                <a:lnTo>
                  <a:pt x="266700" y="104775"/>
                </a:lnTo>
                <a:lnTo>
                  <a:pt x="290513" y="104775"/>
                </a:lnTo>
                <a:cubicBezTo>
                  <a:pt x="298430" y="104775"/>
                  <a:pt x="304800" y="98405"/>
                  <a:pt x="304800" y="90488"/>
                </a:cubicBezTo>
                <a:cubicBezTo>
                  <a:pt x="304800" y="82570"/>
                  <a:pt x="298430" y="76200"/>
                  <a:pt x="290513" y="76200"/>
                </a:cubicBezTo>
                <a:lnTo>
                  <a:pt x="266700" y="76200"/>
                </a:lnTo>
                <a:cubicBezTo>
                  <a:pt x="266700" y="55185"/>
                  <a:pt x="249615" y="38100"/>
                  <a:pt x="228600" y="38100"/>
                </a:cubicBezTo>
                <a:lnTo>
                  <a:pt x="228600" y="14288"/>
                </a:lnTo>
                <a:cubicBezTo>
                  <a:pt x="228600" y="6370"/>
                  <a:pt x="222230" y="0"/>
                  <a:pt x="214313" y="0"/>
                </a:cubicBezTo>
                <a:cubicBezTo>
                  <a:pt x="206395" y="0"/>
                  <a:pt x="200025" y="6370"/>
                  <a:pt x="200025" y="14288"/>
                </a:cubicBezTo>
                <a:lnTo>
                  <a:pt x="200025" y="38100"/>
                </a:lnTo>
                <a:lnTo>
                  <a:pt x="166688" y="38100"/>
                </a:lnTo>
                <a:lnTo>
                  <a:pt x="166688" y="14288"/>
                </a:lnTo>
                <a:cubicBezTo>
                  <a:pt x="166688" y="6370"/>
                  <a:pt x="160318" y="0"/>
                  <a:pt x="152400" y="0"/>
                </a:cubicBezTo>
                <a:cubicBezTo>
                  <a:pt x="144482" y="0"/>
                  <a:pt x="138113" y="6370"/>
                  <a:pt x="138113" y="14288"/>
                </a:cubicBezTo>
                <a:lnTo>
                  <a:pt x="138113" y="38100"/>
                </a:lnTo>
                <a:lnTo>
                  <a:pt x="104775" y="38100"/>
                </a:lnTo>
                <a:lnTo>
                  <a:pt x="104775" y="14288"/>
                </a:lnTo>
                <a:close/>
                <a:moveTo>
                  <a:pt x="95250" y="76200"/>
                </a:moveTo>
                <a:lnTo>
                  <a:pt x="209550" y="76200"/>
                </a:lnTo>
                <a:cubicBezTo>
                  <a:pt x="220087" y="76200"/>
                  <a:pt x="228600" y="84713"/>
                  <a:pt x="228600" y="95250"/>
                </a:cubicBezTo>
                <a:lnTo>
                  <a:pt x="228600" y="209550"/>
                </a:lnTo>
                <a:cubicBezTo>
                  <a:pt x="228600" y="220087"/>
                  <a:pt x="220087" y="228600"/>
                  <a:pt x="209550" y="228600"/>
                </a:cubicBezTo>
                <a:lnTo>
                  <a:pt x="95250" y="228600"/>
                </a:lnTo>
                <a:cubicBezTo>
                  <a:pt x="84713" y="228600"/>
                  <a:pt x="76200" y="220087"/>
                  <a:pt x="76200" y="209550"/>
                </a:cubicBezTo>
                <a:lnTo>
                  <a:pt x="76200" y="95250"/>
                </a:lnTo>
                <a:cubicBezTo>
                  <a:pt x="76200" y="84713"/>
                  <a:pt x="84713" y="76200"/>
                  <a:pt x="95250" y="76200"/>
                </a:cubicBezTo>
                <a:close/>
                <a:moveTo>
                  <a:pt x="104775" y="104775"/>
                </a:moveTo>
                <a:lnTo>
                  <a:pt x="104775" y="200025"/>
                </a:lnTo>
                <a:lnTo>
                  <a:pt x="200025" y="200025"/>
                </a:lnTo>
                <a:lnTo>
                  <a:pt x="200025" y="104775"/>
                </a:lnTo>
                <a:lnTo>
                  <a:pt x="104775" y="104775"/>
                </a:ln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3" name="Text 9"/>
          <p:cNvSpPr/>
          <p:nvPr/>
        </p:nvSpPr>
        <p:spPr>
          <a:xfrm>
            <a:off x="4756150" y="3429000"/>
            <a:ext cx="11557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智能项圈接入</a:t>
            </a:r>
            <a:endParaRPr lang="en-US" sz="1600" dirty="0"/>
          </a:p>
        </p:txBody>
      </p:sp>
      <p:sp>
        <p:nvSpPr>
          <p:cNvPr id="14" name="Shape 10"/>
          <p:cNvSpPr/>
          <p:nvPr/>
        </p:nvSpPr>
        <p:spPr>
          <a:xfrm>
            <a:off x="9372600" y="2413000"/>
            <a:ext cx="812800" cy="812800"/>
          </a:xfrm>
          <a:custGeom>
            <a:avLst/>
            <a:gdLst/>
            <a:ahLst/>
            <a:cxnLst/>
            <a:rect l="l" t="t" r="r" b="b"/>
            <a:pathLst>
              <a:path w="812800" h="812800">
                <a:moveTo>
                  <a:pt x="406400" y="0"/>
                </a:moveTo>
                <a:lnTo>
                  <a:pt x="406400" y="0"/>
                </a:lnTo>
                <a:cubicBezTo>
                  <a:pt x="630698" y="0"/>
                  <a:pt x="812800" y="182102"/>
                  <a:pt x="812800" y="406400"/>
                </a:cubicBezTo>
                <a:lnTo>
                  <a:pt x="812800" y="406400"/>
                </a:lnTo>
                <a:cubicBezTo>
                  <a:pt x="812800" y="630698"/>
                  <a:pt x="630698" y="812800"/>
                  <a:pt x="406400" y="812800"/>
                </a:cubicBezTo>
                <a:lnTo>
                  <a:pt x="406400" y="812800"/>
                </a:lnTo>
                <a:cubicBezTo>
                  <a:pt x="182102" y="812800"/>
                  <a:pt x="0" y="630698"/>
                  <a:pt x="0" y="406400"/>
                </a:cubicBezTo>
                <a:lnTo>
                  <a:pt x="0" y="406400"/>
                </a:lnTo>
                <a:cubicBezTo>
                  <a:pt x="0" y="182102"/>
                  <a:pt x="182102" y="0"/>
                  <a:pt x="406400" y="0"/>
                </a:cubicBezTo>
                <a:close/>
              </a:path>
            </a:pathLst>
          </a:custGeom>
          <a:solidFill>
            <a:srgbClr val="2196F3"/>
          </a:solidFill>
          <a:ln/>
          <a:effectLst>
            <a:outerShdw sx="100000" sy="100000" kx="0" ky="0" algn="bl" rotWithShape="0" blurRad="190500" dist="127000" dir="5400000">
              <a:srgbClr val="000000">
                <a:alpha val="10196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9645650" y="2667000"/>
            <a:ext cx="266700" cy="304800"/>
          </a:xfrm>
          <a:custGeom>
            <a:avLst/>
            <a:gdLst/>
            <a:ahLst/>
            <a:cxnLst/>
            <a:rect l="l" t="t" r="r" b="b"/>
            <a:pathLst>
              <a:path w="266700" h="304800">
                <a:moveTo>
                  <a:pt x="171450" y="0"/>
                </a:moveTo>
                <a:lnTo>
                  <a:pt x="76200" y="0"/>
                </a:lnTo>
                <a:cubicBezTo>
                  <a:pt x="65663" y="0"/>
                  <a:pt x="57150" y="8513"/>
                  <a:pt x="57150" y="19050"/>
                </a:cubicBezTo>
                <a:cubicBezTo>
                  <a:pt x="57150" y="29587"/>
                  <a:pt x="65663" y="38100"/>
                  <a:pt x="76200" y="38100"/>
                </a:cubicBezTo>
                <a:lnTo>
                  <a:pt x="76200" y="128290"/>
                </a:lnTo>
                <a:lnTo>
                  <a:pt x="4465" y="253782"/>
                </a:lnTo>
                <a:cubicBezTo>
                  <a:pt x="1548" y="258961"/>
                  <a:pt x="0" y="264735"/>
                  <a:pt x="0" y="270689"/>
                </a:cubicBezTo>
                <a:cubicBezTo>
                  <a:pt x="0" y="289560"/>
                  <a:pt x="15240" y="304800"/>
                  <a:pt x="34111" y="304800"/>
                </a:cubicBezTo>
                <a:lnTo>
                  <a:pt x="232589" y="304800"/>
                </a:lnTo>
                <a:cubicBezTo>
                  <a:pt x="251400" y="304800"/>
                  <a:pt x="266700" y="289560"/>
                  <a:pt x="266700" y="270689"/>
                </a:cubicBezTo>
                <a:cubicBezTo>
                  <a:pt x="266700" y="264735"/>
                  <a:pt x="265152" y="258901"/>
                  <a:pt x="262235" y="253782"/>
                </a:cubicBezTo>
                <a:lnTo>
                  <a:pt x="190500" y="128290"/>
                </a:lnTo>
                <a:lnTo>
                  <a:pt x="190500" y="38100"/>
                </a:lnTo>
                <a:cubicBezTo>
                  <a:pt x="201037" y="38100"/>
                  <a:pt x="209550" y="29587"/>
                  <a:pt x="209550" y="19050"/>
                </a:cubicBezTo>
                <a:cubicBezTo>
                  <a:pt x="209550" y="8513"/>
                  <a:pt x="201037" y="0"/>
                  <a:pt x="190500" y="0"/>
                </a:cubicBezTo>
                <a:lnTo>
                  <a:pt x="171450" y="0"/>
                </a:lnTo>
                <a:close/>
                <a:moveTo>
                  <a:pt x="114300" y="128290"/>
                </a:moveTo>
                <a:lnTo>
                  <a:pt x="114300" y="38100"/>
                </a:lnTo>
                <a:lnTo>
                  <a:pt x="152400" y="38100"/>
                </a:lnTo>
                <a:lnTo>
                  <a:pt x="152400" y="128290"/>
                </a:lnTo>
                <a:cubicBezTo>
                  <a:pt x="152400" y="134898"/>
                  <a:pt x="154126" y="141446"/>
                  <a:pt x="157401" y="147221"/>
                </a:cubicBezTo>
                <a:lnTo>
                  <a:pt x="182166" y="190500"/>
                </a:lnTo>
                <a:lnTo>
                  <a:pt x="84534" y="190500"/>
                </a:lnTo>
                <a:lnTo>
                  <a:pt x="109299" y="147221"/>
                </a:lnTo>
                <a:cubicBezTo>
                  <a:pt x="112574" y="141446"/>
                  <a:pt x="114300" y="134957"/>
                  <a:pt x="114300" y="128290"/>
                </a:cubicBezTo>
                <a:close/>
              </a:path>
            </a:pathLst>
          </a:custGeom>
          <a:solidFill>
            <a:srgbClr val="FFFFFF"/>
          </a:solidFill>
          <a:ln/>
        </p:spPr>
      </p:sp>
      <p:sp>
        <p:nvSpPr>
          <p:cNvPr id="16" name="Text 12"/>
          <p:cNvSpPr/>
          <p:nvPr/>
        </p:nvSpPr>
        <p:spPr>
          <a:xfrm>
            <a:off x="9378950" y="3327400"/>
            <a:ext cx="800100" cy="2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20000"/>
              </a:lnSpc>
            </a:pPr>
            <a:r>
              <a:rPr lang="en-US" sz="1400" b="1" dirty="0">
                <a:solidFill>
                  <a:srgbClr val="33333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科研合作</a:t>
            </a:r>
            <a:endParaRPr lang="en-US" sz="1600" dirty="0"/>
          </a:p>
        </p:txBody>
      </p:sp>
      <p:sp>
        <p:nvSpPr>
          <p:cNvPr id="17" name="Shape 13"/>
          <p:cNvSpPr/>
          <p:nvPr/>
        </p:nvSpPr>
        <p:spPr>
          <a:xfrm>
            <a:off x="254000" y="4572000"/>
            <a:ext cx="11684000" cy="1371600"/>
          </a:xfrm>
          <a:custGeom>
            <a:avLst/>
            <a:gdLst/>
            <a:ahLst/>
            <a:cxnLst/>
            <a:rect l="l" t="t" r="r" b="b"/>
            <a:pathLst>
              <a:path w="11684000" h="1371600">
                <a:moveTo>
                  <a:pt x="101594" y="0"/>
                </a:moveTo>
                <a:lnTo>
                  <a:pt x="11582406" y="0"/>
                </a:lnTo>
                <a:cubicBezTo>
                  <a:pt x="11638515" y="0"/>
                  <a:pt x="11684000" y="45485"/>
                  <a:pt x="11684000" y="101594"/>
                </a:cubicBezTo>
                <a:lnTo>
                  <a:pt x="11684000" y="1270006"/>
                </a:lnTo>
                <a:cubicBezTo>
                  <a:pt x="11684000" y="1326115"/>
                  <a:pt x="11638515" y="1371600"/>
                  <a:pt x="11582406" y="1371600"/>
                </a:cubicBezTo>
                <a:lnTo>
                  <a:pt x="101594" y="1371600"/>
                </a:lnTo>
                <a:cubicBezTo>
                  <a:pt x="45485" y="1371600"/>
                  <a:pt x="0" y="1326115"/>
                  <a:pt x="0" y="1270006"/>
                </a:cubicBezTo>
                <a:lnTo>
                  <a:pt x="0" y="101594"/>
                </a:lnTo>
                <a:cubicBezTo>
                  <a:pt x="0" y="45523"/>
                  <a:pt x="45523" y="0"/>
                  <a:pt x="101594" y="0"/>
                </a:cubicBezTo>
                <a:close/>
              </a:path>
            </a:pathLst>
          </a:custGeom>
          <a:solidFill>
            <a:srgbClr val="64B5F6">
              <a:alpha val="20000"/>
            </a:srgbClr>
          </a:solidFill>
          <a:ln/>
        </p:spPr>
      </p:sp>
      <p:sp>
        <p:nvSpPr>
          <p:cNvPr id="18" name="Text 14"/>
          <p:cNvSpPr/>
          <p:nvPr/>
        </p:nvSpPr>
        <p:spPr>
          <a:xfrm>
            <a:off x="400050" y="4775200"/>
            <a:ext cx="11391900" cy="35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800" b="1" dirty="0">
                <a:solidFill>
                  <a:srgbClr val="2196F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最终愿景</a:t>
            </a:r>
            <a:endParaRPr lang="en-US" sz="1600" dirty="0"/>
          </a:p>
        </p:txBody>
      </p:sp>
      <p:sp>
        <p:nvSpPr>
          <p:cNvPr id="19" name="Text 15"/>
          <p:cNvSpPr/>
          <p:nvPr/>
        </p:nvSpPr>
        <p:spPr>
          <a:xfrm>
            <a:off x="406400" y="5130800"/>
            <a:ext cx="113792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>
              <a:lnSpc>
                <a:spcPct val="130000"/>
              </a:lnSpc>
            </a:pPr>
            <a:r>
              <a:rPr lang="en-US" sz="1600" dirty="0">
                <a:solidFill>
                  <a:srgbClr val="364153"/>
                </a:solidFill>
                <a:latin typeface="Noto Sans SC" pitchFamily="34" charset="0"/>
                <a:ea typeface="Noto Sans SC" pitchFamily="34" charset="-122"/>
                <a:cs typeface="Noto Sans SC" pitchFamily="34" charset="-120"/>
              </a:rPr>
              <a:t>打造科研+公益双轮驱动模式，三年内覆盖十万只流浪猫，为政策制定提供坚实的数据支持，最终构建一个万物和谐共生的美好社会。</a:t>
            </a:r>
            <a:endParaRPr lang="en-US" sz="1600" dirty="0"/>
          </a:p>
        </p:txBody>
      </p:sp>
    </p:spTree>
  </p:cSld>
  <p:clrMapOvr>
    <a:masterClrMapping/>
  </p:clrMapOvr>
  <p:transition>
    <p:fade/>
    <p:spd val="med"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1">
            <a:alphaModFix amt="10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https://kimi-img.moonshot.cn/pub/slides/slides_tmpl/image/25-09-08-13:43:39-d2v6q2tnfo2stf9dk98g.jpg">    </p:cNvPr>
          <p:cNvPicPr>
            <a:picLocks noChangeAspect="1"/>
          </p:cNvPicPr>
          <p:nvPr/>
        </p:nvPicPr>
        <p:blipFill>
          <a:blip r:embed="rId2"/>
          <a:srcRect l="0" r="0" t="81" b="81"/>
          <a:stretch/>
        </p:blipFill>
        <p:spPr>
          <a:xfrm rot="21600000">
            <a:off x="0" y="0"/>
            <a:ext cx="12213590" cy="68707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1020445" y="1277620"/>
            <a:ext cx="4873625" cy="27178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8800" b="1" dirty="0">
                <a:solidFill>
                  <a:srgbClr val="1D89E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感谢</a:t>
            </a:r>
            <a:endParaRPr lang="en-US" sz="1600" dirty="0"/>
          </a:p>
          <a:p>
            <a:pPr algn="just">
              <a:lnSpc>
                <a:spcPct val="100000"/>
              </a:lnSpc>
            </a:pPr>
            <a:r>
              <a:rPr lang="en-US" sz="8800" b="1" dirty="0">
                <a:solidFill>
                  <a:srgbClr val="1D89E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您的观看</a:t>
            </a:r>
            <a:endParaRPr lang="en-US" sz="1600" dirty="0"/>
          </a:p>
        </p:txBody>
      </p:sp>
      <p:sp>
        <p:nvSpPr>
          <p:cNvPr id="4" name="Text 1"/>
          <p:cNvSpPr/>
          <p:nvPr/>
        </p:nvSpPr>
        <p:spPr>
          <a:xfrm>
            <a:off x="1116330" y="817245"/>
            <a:ext cx="4716780" cy="368300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just">
              <a:lnSpc>
                <a:spcPct val="100000"/>
              </a:lnSpc>
            </a:pPr>
            <a:r>
              <a:rPr lang="en-US" sz="2400" dirty="0">
                <a:solidFill>
                  <a:srgbClr val="1D89ED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THANK YOU FOR WATCHING</a:t>
            </a:r>
            <a:endParaRPr lang="en-US" sz="1600" dirty="0"/>
          </a:p>
        </p:txBody>
      </p:sp>
      <p:pic>
        <p:nvPicPr>
          <p:cNvPr id="5" name="Image 1" descr="https://kimi-img.moonshot.cn/pub/slides/slides_tmpl/image/25-09-08-13:43:37-d2v6q2dnfo2stf9dk94g.png">    </p:cNvPr>
          <p:cNvPicPr>
            <a:picLocks noChangeAspect="1"/>
          </p:cNvPicPr>
          <p:nvPr/>
        </p:nvPicPr>
        <p:blipFill>
          <a:blip r:embed="rId3"/>
          <a:srcRect l="-2189" r="-1417" t="-15430" b="-11298"/>
          <a:stretch/>
        </p:blipFill>
        <p:spPr>
          <a:xfrm>
            <a:off x="865505" y="5196840"/>
            <a:ext cx="2346325" cy="954405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866140" y="5486400"/>
            <a:ext cx="2345055" cy="3067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汇报人:Kimi AI</a:t>
            </a:r>
            <a:endParaRPr lang="en-US" sz="1600" dirty="0"/>
          </a:p>
        </p:txBody>
      </p:sp>
      <p:pic>
        <p:nvPicPr>
          <p:cNvPr id="7" name="Image 2" descr="https://kimi-img.moonshot.cn/pub/slides/slides_tmpl/image/25-09-08-13:43:37-d2v6q2dnfo2stf9dk94g.png">    </p:cNvPr>
          <p:cNvPicPr>
            <a:picLocks noChangeAspect="1"/>
          </p:cNvPicPr>
          <p:nvPr/>
        </p:nvPicPr>
        <p:blipFill>
          <a:blip r:embed="rId4"/>
          <a:srcRect l="-2278" r="-381" t="-15430" b="-7841"/>
          <a:stretch/>
        </p:blipFill>
        <p:spPr>
          <a:xfrm>
            <a:off x="3386455" y="5196840"/>
            <a:ext cx="2507615" cy="92837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387725" y="5486400"/>
            <a:ext cx="2506980" cy="306784"/>
          </a:xfrm>
          <a:prstGeom prst="rect">
            <a:avLst/>
          </a:prstGeom>
          <a:noFill/>
          <a:ln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sz="2000" b="1" dirty="0">
                <a:solidFill>
                  <a:srgbClr val="FFFFFF"/>
                </a:solidFill>
                <a:latin typeface="MiSans" pitchFamily="34" charset="0"/>
                <a:ea typeface="MiSans" pitchFamily="34" charset="-122"/>
                <a:cs typeface="MiSans" pitchFamily="34" charset="-120"/>
              </a:rPr>
              <a:t>时间:2025/01/01</a:t>
            </a:r>
            <a:endParaRPr lang="en-US" sz="1600" dirty="0"/>
          </a:p>
        </p:txBody>
      </p:sp>
      <p:pic>
        <p:nvPicPr>
          <p:cNvPr id="9" name="Image 3" descr="https://kimi-img.moonshot.cn/pub/slides/slides_tmpl/image/25-09-08-13:43:54-d2v6q6lnfo2stf9dk9mg.png">    </p:cNvPr>
          <p:cNvPicPr>
            <a:picLocks noChangeAspect="1"/>
          </p:cNvPicPr>
          <p:nvPr/>
        </p:nvPicPr>
        <p:blipFill>
          <a:blip r:embed="rId5">
            <a:alphaModFix amt="65000"/>
          </a:blip>
          <a:srcRect l="0" r="0" t="22162" b="0"/>
          <a:stretch/>
        </p:blipFill>
        <p:spPr>
          <a:xfrm>
            <a:off x="3514725" y="2575560"/>
            <a:ext cx="3129915" cy="2438400"/>
          </a:xfrm>
          <a:prstGeom prst="rect">
            <a:avLst/>
          </a:prstGeom>
        </p:spPr>
      </p:pic>
      <p:pic>
        <p:nvPicPr>
          <p:cNvPr id="10" name="Image 4" descr="https://kimi-img.moonshot.cn/pub/slides/slides_tmpl/image/25-09-08-13:43:38-d2v6q2lnfo2stf9dk96g.png">    </p:cNvPr>
          <p:cNvPicPr>
            <a:picLocks noChangeAspect="1"/>
          </p:cNvPicPr>
          <p:nvPr/>
        </p:nvPicPr>
        <p:blipFill>
          <a:blip r:embed="rId6"/>
          <a:srcRect l="5128" r="-2736" t="1362" b="1019"/>
          <a:stretch/>
        </p:blipFill>
        <p:spPr>
          <a:xfrm flipH="1">
            <a:off x="7161530" y="0"/>
            <a:ext cx="5052060" cy="6870700"/>
          </a:xfrm>
          <a:prstGeom prst="rect">
            <a:avLst/>
          </a:prstGeom>
        </p:spPr>
      </p:pic>
    </p:spTree>
  </p:cSld>
  <p:clrMapOvr>
    <a:masterClrMapping/>
  </p:clrMapOvr>
  <p:transition>
    <p:fade/>
    <p:spd val="med"/>
  </p:transition>
</p:sld>
</file>

<file path=ppt/theme/theme1.xml><?xml version="1.0" encoding="utf-8"?>
<a:theme xmlns:a="http://schemas.openxmlformats.org/drawingml/2006/main" name="Custom Theme">
  <a:themeElements>
    <a:clrScheme name="Custom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1E46EB"/>
      </a:accent1>
      <a:accent2>
        <a:srgbClr val="1CA97E"/>
      </a:accent2>
      <a:accent3>
        <a:srgbClr val="5D91F0"/>
      </a:accent3>
      <a:accent4>
        <a:srgbClr val="000000"/>
      </a:accent4>
      <a:accent5>
        <a:srgbClr val="FFFFFF"/>
      </a:accent5>
      <a:accent6>
        <a:srgbClr val="FF9202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28</Slides>
  <Notes>28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Company>Moonshot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让流浪猫有家：领养系统设计与实现</dc:title>
  <dc:subject>让流浪猫有家：领养系统设计与实现</dc:subject>
  <dc:creator>Kimi</dc:creator>
  <cp:lastModifiedBy>Kimi</cp:lastModifiedBy>
  <cp:revision>1</cp:revision>
  <dcterms:created xsi:type="dcterms:W3CDTF">2025-12-04T13:46:12Z</dcterms:created>
  <dcterms:modified xsi:type="dcterms:W3CDTF">2025-12-04T13:46:12Z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4" name="AIGC">
    <vt:lpwstr>{"Label":"让流浪猫有家：领养系统设计与实现","ContentProducer":"001191110108MACG2KBH8F10000","ProduceID":"d4ooer0l3dc66mo5u8u0","ReservedCode1":"","ContentPropagator":"001191110108MACG2KBH8F20000","PropagateID":"d4ooer0l3dc66mo5u8u0","ReservedCode2":""}</vt:lpwstr>
  </property>
</Properties>
</file>